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4"/>
  </p:notesMasterIdLst>
  <p:sldIdLst>
    <p:sldId id="1013" r:id="rId5"/>
    <p:sldId id="265" r:id="rId6"/>
    <p:sldId id="1055" r:id="rId7"/>
    <p:sldId id="1058" r:id="rId8"/>
    <p:sldId id="1064" r:id="rId9"/>
    <p:sldId id="1067" r:id="rId10"/>
    <p:sldId id="1065" r:id="rId11"/>
    <p:sldId id="1062" r:id="rId12"/>
    <p:sldId id="10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216" userDrawn="1">
          <p15:clr>
            <a:srgbClr val="A4A3A4"/>
          </p15:clr>
        </p15:guide>
        <p15:guide id="3" orient="horz" pos="1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7C1705-4771-BC42-9B4F-A0D731A723E9}" name="Ivo Havinga" initials="IH" userId="d80271a722ff6fd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EF"/>
    <a:srgbClr val="205F95"/>
    <a:srgbClr val="CCD2DD"/>
    <a:srgbClr val="404140"/>
    <a:srgbClr val="323132"/>
    <a:srgbClr val="003C57"/>
    <a:srgbClr val="5F7682"/>
    <a:srgbClr val="3B7A9E"/>
    <a:srgbClr val="D32F2F"/>
    <a:srgbClr val="E97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6" autoAdjust="0"/>
    <p:restoredTop sz="87687" autoAdjust="0"/>
  </p:normalViewPr>
  <p:slideViewPr>
    <p:cSldViewPr snapToGrid="0">
      <p:cViewPr varScale="1">
        <p:scale>
          <a:sx n="107" d="100"/>
          <a:sy n="107" d="100"/>
        </p:scale>
        <p:origin x="630" y="102"/>
      </p:cViewPr>
      <p:guideLst>
        <p:guide orient="horz" pos="216"/>
        <p:guide pos="216"/>
        <p:guide orient="horz" pos="14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ys, Richard" userId="8014b4b1-4fba-463f-b913-c0628d802925" providerId="ADAL" clId="{B1B47652-039F-4438-B8DD-FC136E6EB95C}"/>
    <pc:docChg chg="delSld">
      <pc:chgData name="Heys, Richard" userId="8014b4b1-4fba-463f-b913-c0628d802925" providerId="ADAL" clId="{B1B47652-039F-4438-B8DD-FC136E6EB95C}" dt="2025-11-12T14:28:08.701" v="0" actId="47"/>
      <pc:docMkLst>
        <pc:docMk/>
      </pc:docMkLst>
      <pc:sldChg chg="del">
        <pc:chgData name="Heys, Richard" userId="8014b4b1-4fba-463f-b913-c0628d802925" providerId="ADAL" clId="{B1B47652-039F-4438-B8DD-FC136E6EB95C}" dt="2025-11-12T14:28:08.701" v="0" actId="47"/>
        <pc:sldMkLst>
          <pc:docMk/>
          <pc:sldMk cId="719583382" sldId="1044"/>
        </pc:sldMkLst>
      </pc:sldChg>
      <pc:sldChg chg="del">
        <pc:chgData name="Heys, Richard" userId="8014b4b1-4fba-463f-b913-c0628d802925" providerId="ADAL" clId="{B1B47652-039F-4438-B8DD-FC136E6EB95C}" dt="2025-11-12T14:28:08.701" v="0" actId="47"/>
        <pc:sldMkLst>
          <pc:docMk/>
          <pc:sldMk cId="1174007653" sldId="1056"/>
        </pc:sldMkLst>
      </pc:sldChg>
      <pc:sldChg chg="del">
        <pc:chgData name="Heys, Richard" userId="8014b4b1-4fba-463f-b913-c0628d802925" providerId="ADAL" clId="{B1B47652-039F-4438-B8DD-FC136E6EB95C}" dt="2025-11-12T14:28:08.701" v="0" actId="47"/>
        <pc:sldMkLst>
          <pc:docMk/>
          <pc:sldMk cId="3836761033" sldId="1057"/>
        </pc:sldMkLst>
      </pc:sldChg>
      <pc:sldChg chg="del">
        <pc:chgData name="Heys, Richard" userId="8014b4b1-4fba-463f-b913-c0628d802925" providerId="ADAL" clId="{B1B47652-039F-4438-B8DD-FC136E6EB95C}" dt="2025-11-12T14:28:08.701" v="0" actId="47"/>
        <pc:sldMkLst>
          <pc:docMk/>
          <pc:sldMk cId="42523130" sldId="1059"/>
        </pc:sldMkLst>
      </pc:sldChg>
      <pc:sldChg chg="del">
        <pc:chgData name="Heys, Richard" userId="8014b4b1-4fba-463f-b913-c0628d802925" providerId="ADAL" clId="{B1B47652-039F-4438-B8DD-FC136E6EB95C}" dt="2025-11-12T14:28:08.701" v="0" actId="47"/>
        <pc:sldMkLst>
          <pc:docMk/>
          <pc:sldMk cId="1765023082" sldId="1060"/>
        </pc:sldMkLst>
      </pc:sldChg>
      <pc:sldChg chg="del">
        <pc:chgData name="Heys, Richard" userId="8014b4b1-4fba-463f-b913-c0628d802925" providerId="ADAL" clId="{B1B47652-039F-4438-B8DD-FC136E6EB95C}" dt="2025-11-12T14:28:08.701" v="0" actId="47"/>
        <pc:sldMkLst>
          <pc:docMk/>
          <pc:sldMk cId="4084470464" sldId="1061"/>
        </pc:sldMkLst>
      </pc:sldChg>
      <pc:sldChg chg="del">
        <pc:chgData name="Heys, Richard" userId="8014b4b1-4fba-463f-b913-c0628d802925" providerId="ADAL" clId="{B1B47652-039F-4438-B8DD-FC136E6EB95C}" dt="2025-11-12T14:28:08.701" v="0" actId="47"/>
        <pc:sldMkLst>
          <pc:docMk/>
          <pc:sldMk cId="3110706070" sldId="10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F4A04-6162-4E95-8B6F-45984038F97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C32F93-F90F-4D3B-9F76-B366E1FDEA78}">
      <dgm:prSet phldrT="[Text]"/>
      <dgm:spPr/>
      <dgm:t>
        <a:bodyPr/>
        <a:lstStyle/>
        <a:p>
          <a:r>
            <a:rPr lang="en-GB" dirty="0"/>
            <a:t>2022 Sprint Series – What is ‘Beyond GDP’</a:t>
          </a:r>
          <a:r>
            <a:rPr lang="en-GB" dirty="0">
              <a:latin typeface="Arial" panose="020B0604020202020204"/>
            </a:rPr>
            <a:t>?</a:t>
          </a:r>
          <a:endParaRPr lang="en-GB" dirty="0"/>
        </a:p>
      </dgm:t>
    </dgm:pt>
    <dgm:pt modelId="{BBBB8605-08C0-4072-99FA-DBA06E562A43}" type="parTrans" cxnId="{3A13C849-AE89-4C0F-AA79-E691EB63FB89}">
      <dgm:prSet/>
      <dgm:spPr/>
      <dgm:t>
        <a:bodyPr/>
        <a:lstStyle/>
        <a:p>
          <a:endParaRPr lang="en-GB"/>
        </a:p>
      </dgm:t>
    </dgm:pt>
    <dgm:pt modelId="{12EE83AE-C868-40AA-B5B4-34CE1625AE06}" type="sibTrans" cxnId="{3A13C849-AE89-4C0F-AA79-E691EB63FB89}">
      <dgm:prSet/>
      <dgm:spPr/>
      <dgm:t>
        <a:bodyPr/>
        <a:lstStyle/>
        <a:p>
          <a:endParaRPr lang="en-GB"/>
        </a:p>
      </dgm:t>
    </dgm:pt>
    <dgm:pt modelId="{79AE0A68-20D6-435C-AC73-D611EA9A0E5E}">
      <dgm:prSet phldrT="[Text]"/>
      <dgm:spPr/>
      <dgm:t>
        <a:bodyPr/>
        <a:lstStyle/>
        <a:p>
          <a:r>
            <a:rPr lang="en-GB" dirty="0"/>
            <a:t>The Research Prospectus</a:t>
          </a:r>
        </a:p>
      </dgm:t>
    </dgm:pt>
    <dgm:pt modelId="{2D86E79C-E6A3-4586-9125-46C2B6C93B3C}" type="parTrans" cxnId="{2A67D922-1676-4AB2-B4AB-B17D1989B8CE}">
      <dgm:prSet/>
      <dgm:spPr/>
      <dgm:t>
        <a:bodyPr/>
        <a:lstStyle/>
        <a:p>
          <a:endParaRPr lang="en-GB"/>
        </a:p>
      </dgm:t>
    </dgm:pt>
    <dgm:pt modelId="{26107BFD-D3D5-4251-A553-395741FB37A4}" type="sibTrans" cxnId="{2A67D922-1676-4AB2-B4AB-B17D1989B8CE}">
      <dgm:prSet/>
      <dgm:spPr/>
      <dgm:t>
        <a:bodyPr/>
        <a:lstStyle/>
        <a:p>
          <a:endParaRPr lang="en-GB"/>
        </a:p>
      </dgm:t>
    </dgm:pt>
    <dgm:pt modelId="{F5465C0A-9E7E-473E-A6E3-21F7C0BD34BC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Expert Group for Wellbeing Measurement</a:t>
          </a:r>
        </a:p>
      </dgm:t>
    </dgm:pt>
    <dgm:pt modelId="{0042ED8C-385F-408B-B767-A4132DB0B111}" type="parTrans" cxnId="{986FA455-89F5-4398-9DAC-85214E773DA6}">
      <dgm:prSet/>
      <dgm:spPr/>
      <dgm:t>
        <a:bodyPr/>
        <a:lstStyle/>
        <a:p>
          <a:endParaRPr lang="en-GB"/>
        </a:p>
      </dgm:t>
    </dgm:pt>
    <dgm:pt modelId="{FFC7546C-EE5A-44A0-9AC5-8E47C4CD0E8A}" type="sibTrans" cxnId="{986FA455-89F5-4398-9DAC-85214E773DA6}">
      <dgm:prSet/>
      <dgm:spPr/>
      <dgm:t>
        <a:bodyPr/>
        <a:lstStyle/>
        <a:p>
          <a:endParaRPr lang="en-GB"/>
        </a:p>
      </dgm:t>
    </dgm:pt>
    <dgm:pt modelId="{6F1306FB-2934-40E5-8924-A2BE52034662}">
      <dgm:prSet phldrT="[Text]"/>
      <dgm:spPr/>
      <dgm:t>
        <a:bodyPr/>
        <a:lstStyle/>
        <a:p>
          <a:r>
            <a:rPr lang="en-GB" dirty="0"/>
            <a:t>2023 Sprint Series – How are we delivering ‘Beyond GDP’?</a:t>
          </a:r>
        </a:p>
      </dgm:t>
    </dgm:pt>
    <dgm:pt modelId="{CB08DEFE-E39A-47CE-84E2-FF6B82299B11}" type="parTrans" cxnId="{6A21FB0F-B509-4B06-ABE8-839B3887C192}">
      <dgm:prSet/>
      <dgm:spPr/>
      <dgm:t>
        <a:bodyPr/>
        <a:lstStyle/>
        <a:p>
          <a:endParaRPr lang="en-GB"/>
        </a:p>
      </dgm:t>
    </dgm:pt>
    <dgm:pt modelId="{9D1EAE98-63B4-4C34-A2F5-F103371B4501}" type="sibTrans" cxnId="{6A21FB0F-B509-4B06-ABE8-839B3887C192}">
      <dgm:prSet/>
      <dgm:spPr/>
      <dgm:t>
        <a:bodyPr/>
        <a:lstStyle/>
        <a:p>
          <a:endParaRPr lang="en-GB"/>
        </a:p>
      </dgm:t>
    </dgm:pt>
    <dgm:pt modelId="{13A1DA47-C1F9-4078-A39C-FBFE655C41F1}">
      <dgm:prSet/>
      <dgm:spPr/>
      <dgm:t>
        <a:bodyPr/>
        <a:lstStyle/>
        <a:p>
          <a:r>
            <a:rPr lang="en-GB" dirty="0"/>
            <a:t>2024 UNSC Report</a:t>
          </a:r>
        </a:p>
      </dgm:t>
    </dgm:pt>
    <dgm:pt modelId="{7C9DDAC4-FE7D-4AB3-BE46-B3F8B43539B9}" type="parTrans" cxnId="{D4017727-822E-4191-905C-EBF1DB343F1A}">
      <dgm:prSet/>
      <dgm:spPr/>
      <dgm:t>
        <a:bodyPr/>
        <a:lstStyle/>
        <a:p>
          <a:endParaRPr lang="en-GB"/>
        </a:p>
      </dgm:t>
    </dgm:pt>
    <dgm:pt modelId="{B547472D-0B8F-4320-B328-92F82AD244D3}" type="sibTrans" cxnId="{D4017727-822E-4191-905C-EBF1DB343F1A}">
      <dgm:prSet/>
      <dgm:spPr/>
      <dgm:t>
        <a:bodyPr/>
        <a:lstStyle/>
        <a:p>
          <a:endParaRPr lang="en-GB"/>
        </a:p>
      </dgm:t>
    </dgm:pt>
    <dgm:pt modelId="{934FB465-E713-4218-B03F-671D4FF45F4D}" type="pres">
      <dgm:prSet presAssocID="{B72F4A04-6162-4E95-8B6F-45984038F97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898CCC4-1C67-47CE-8961-115AD0984EFA}" type="pres">
      <dgm:prSet presAssocID="{F5465C0A-9E7E-473E-A6E3-21F7C0BD34BC}" presName="Accent5" presStyleCnt="0"/>
      <dgm:spPr/>
    </dgm:pt>
    <dgm:pt modelId="{757EF2B7-433F-4E87-91F3-C7AF8DBDAF05}" type="pres">
      <dgm:prSet presAssocID="{F5465C0A-9E7E-473E-A6E3-21F7C0BD34BC}" presName="Accent" presStyleLbl="node1" presStyleIdx="0" presStyleCnt="5"/>
      <dgm:spPr/>
    </dgm:pt>
    <dgm:pt modelId="{2FEE4E65-226C-4B27-AD36-805BCB0F02EB}" type="pres">
      <dgm:prSet presAssocID="{F5465C0A-9E7E-473E-A6E3-21F7C0BD34BC}" presName="ParentBackground5" presStyleCnt="0"/>
      <dgm:spPr/>
    </dgm:pt>
    <dgm:pt modelId="{48BE045F-4AD5-49E6-9BAC-71C26D271EDC}" type="pres">
      <dgm:prSet presAssocID="{F5465C0A-9E7E-473E-A6E3-21F7C0BD34BC}" presName="ParentBackground" presStyleLbl="fgAcc1" presStyleIdx="0" presStyleCnt="5"/>
      <dgm:spPr/>
    </dgm:pt>
    <dgm:pt modelId="{37BC1FE1-2C2B-48AC-B7B7-45820FD09A99}" type="pres">
      <dgm:prSet presAssocID="{F5465C0A-9E7E-473E-A6E3-21F7C0BD34B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A09468C-9C9C-4096-9689-A39356AD9334}" type="pres">
      <dgm:prSet presAssocID="{13A1DA47-C1F9-4078-A39C-FBFE655C41F1}" presName="Accent4" presStyleCnt="0"/>
      <dgm:spPr/>
    </dgm:pt>
    <dgm:pt modelId="{3D55997A-1B22-421A-BEFC-919AFDC3E111}" type="pres">
      <dgm:prSet presAssocID="{13A1DA47-C1F9-4078-A39C-FBFE655C41F1}" presName="Accent" presStyleLbl="node1" presStyleIdx="1" presStyleCnt="5" custLinFactNeighborX="-831" custLinFactNeighborY="0"/>
      <dgm:spPr/>
    </dgm:pt>
    <dgm:pt modelId="{982DDAE9-DA0D-445B-AB78-B6E8A3F0082F}" type="pres">
      <dgm:prSet presAssocID="{13A1DA47-C1F9-4078-A39C-FBFE655C41F1}" presName="ParentBackground4" presStyleCnt="0"/>
      <dgm:spPr/>
    </dgm:pt>
    <dgm:pt modelId="{DA921DEA-C244-4EC4-ABAB-FF0C464F3F53}" type="pres">
      <dgm:prSet presAssocID="{13A1DA47-C1F9-4078-A39C-FBFE655C41F1}" presName="ParentBackground" presStyleLbl="fgAcc1" presStyleIdx="1" presStyleCnt="5"/>
      <dgm:spPr/>
    </dgm:pt>
    <dgm:pt modelId="{97E2986F-45AC-4EE4-8076-6EA7F1DE0F3D}" type="pres">
      <dgm:prSet presAssocID="{13A1DA47-C1F9-4078-A39C-FBFE655C41F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8E44392-B514-4F7F-B51E-BEABF9DB26A6}" type="pres">
      <dgm:prSet presAssocID="{6F1306FB-2934-40E5-8924-A2BE52034662}" presName="Accent3" presStyleCnt="0"/>
      <dgm:spPr/>
    </dgm:pt>
    <dgm:pt modelId="{A7601706-1276-41D1-A7CC-DD524DE7A75A}" type="pres">
      <dgm:prSet presAssocID="{6F1306FB-2934-40E5-8924-A2BE52034662}" presName="Accent" presStyleLbl="node1" presStyleIdx="2" presStyleCnt="5"/>
      <dgm:spPr/>
    </dgm:pt>
    <dgm:pt modelId="{5853DFA1-29D7-46E6-9EC6-D9445A7C08F3}" type="pres">
      <dgm:prSet presAssocID="{6F1306FB-2934-40E5-8924-A2BE52034662}" presName="ParentBackground3" presStyleCnt="0"/>
      <dgm:spPr/>
    </dgm:pt>
    <dgm:pt modelId="{05AB6DFA-8083-49A9-AB7D-78C970406FB4}" type="pres">
      <dgm:prSet presAssocID="{6F1306FB-2934-40E5-8924-A2BE52034662}" presName="ParentBackground" presStyleLbl="fgAcc1" presStyleIdx="2" presStyleCnt="5"/>
      <dgm:spPr/>
    </dgm:pt>
    <dgm:pt modelId="{FC6865EE-F6ED-4EC0-A1CE-865E75304873}" type="pres">
      <dgm:prSet presAssocID="{6F1306FB-2934-40E5-8924-A2BE5203466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CFEB48-ACBC-4F27-8E3E-84B6E0C668CA}" type="pres">
      <dgm:prSet presAssocID="{79AE0A68-20D6-435C-AC73-D611EA9A0E5E}" presName="Accent2" presStyleCnt="0"/>
      <dgm:spPr/>
    </dgm:pt>
    <dgm:pt modelId="{BF1ED14C-62EE-4A1E-BA99-A3DD1F1D6080}" type="pres">
      <dgm:prSet presAssocID="{79AE0A68-20D6-435C-AC73-D611EA9A0E5E}" presName="Accent" presStyleLbl="node1" presStyleIdx="3" presStyleCnt="5"/>
      <dgm:spPr/>
    </dgm:pt>
    <dgm:pt modelId="{BE5486F3-9348-482A-BDC4-7C70CA492F8C}" type="pres">
      <dgm:prSet presAssocID="{79AE0A68-20D6-435C-AC73-D611EA9A0E5E}" presName="ParentBackground2" presStyleCnt="0"/>
      <dgm:spPr/>
    </dgm:pt>
    <dgm:pt modelId="{B985AA2A-33E9-43A3-BEB2-CF06343A5B66}" type="pres">
      <dgm:prSet presAssocID="{79AE0A68-20D6-435C-AC73-D611EA9A0E5E}" presName="ParentBackground" presStyleLbl="fgAcc1" presStyleIdx="3" presStyleCnt="5"/>
      <dgm:spPr/>
    </dgm:pt>
    <dgm:pt modelId="{D5BEFF6F-7B68-4ABC-9BD0-FC6F5E4D2CAC}" type="pres">
      <dgm:prSet presAssocID="{79AE0A68-20D6-435C-AC73-D611EA9A0E5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D1CAB8A-410F-49CD-A58C-ED201CDF1C85}" type="pres">
      <dgm:prSet presAssocID="{86C32F93-F90F-4D3B-9F76-B366E1FDEA78}" presName="Accent1" presStyleCnt="0"/>
      <dgm:spPr/>
    </dgm:pt>
    <dgm:pt modelId="{7DCAC30D-CF5A-4A6E-929C-073541340082}" type="pres">
      <dgm:prSet presAssocID="{86C32F93-F90F-4D3B-9F76-B366E1FDEA78}" presName="Accent" presStyleLbl="node1" presStyleIdx="4" presStyleCnt="5"/>
      <dgm:spPr/>
    </dgm:pt>
    <dgm:pt modelId="{6B15925B-D98A-4E2B-BAC0-8E66DAD336BF}" type="pres">
      <dgm:prSet presAssocID="{86C32F93-F90F-4D3B-9F76-B366E1FDEA78}" presName="ParentBackground1" presStyleCnt="0"/>
      <dgm:spPr/>
    </dgm:pt>
    <dgm:pt modelId="{5C2AF17F-0415-42E2-8466-3138E755604B}" type="pres">
      <dgm:prSet presAssocID="{86C32F93-F90F-4D3B-9F76-B366E1FDEA78}" presName="ParentBackground" presStyleLbl="fgAcc1" presStyleIdx="4" presStyleCnt="5"/>
      <dgm:spPr/>
    </dgm:pt>
    <dgm:pt modelId="{8D206974-BEA2-4165-9FC8-FABEB19E5ADC}" type="pres">
      <dgm:prSet presAssocID="{86C32F93-F90F-4D3B-9F76-B366E1FDEA7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A21FB0F-B509-4B06-ABE8-839B3887C192}" srcId="{B72F4A04-6162-4E95-8B6F-45984038F97B}" destId="{6F1306FB-2934-40E5-8924-A2BE52034662}" srcOrd="2" destOrd="0" parTransId="{CB08DEFE-E39A-47CE-84E2-FF6B82299B11}" sibTransId="{9D1EAE98-63B4-4C34-A2F5-F103371B4501}"/>
    <dgm:cxn modelId="{9A043A1E-F08D-4152-98C9-09789546B8BC}" type="presOf" srcId="{6F1306FB-2934-40E5-8924-A2BE52034662}" destId="{FC6865EE-F6ED-4EC0-A1CE-865E75304873}" srcOrd="1" destOrd="0" presId="urn:microsoft.com/office/officeart/2011/layout/CircleProcess"/>
    <dgm:cxn modelId="{2A67D922-1676-4AB2-B4AB-B17D1989B8CE}" srcId="{B72F4A04-6162-4E95-8B6F-45984038F97B}" destId="{79AE0A68-20D6-435C-AC73-D611EA9A0E5E}" srcOrd="1" destOrd="0" parTransId="{2D86E79C-E6A3-4586-9125-46C2B6C93B3C}" sibTransId="{26107BFD-D3D5-4251-A553-395741FB37A4}"/>
    <dgm:cxn modelId="{D4017727-822E-4191-905C-EBF1DB343F1A}" srcId="{B72F4A04-6162-4E95-8B6F-45984038F97B}" destId="{13A1DA47-C1F9-4078-A39C-FBFE655C41F1}" srcOrd="3" destOrd="0" parTransId="{7C9DDAC4-FE7D-4AB3-BE46-B3F8B43539B9}" sibTransId="{B547472D-0B8F-4320-B328-92F82AD244D3}"/>
    <dgm:cxn modelId="{CB727F61-416C-4269-9E78-4A92B215B982}" type="presOf" srcId="{6F1306FB-2934-40E5-8924-A2BE52034662}" destId="{05AB6DFA-8083-49A9-AB7D-78C970406FB4}" srcOrd="0" destOrd="0" presId="urn:microsoft.com/office/officeart/2011/layout/CircleProcess"/>
    <dgm:cxn modelId="{3A13C849-AE89-4C0F-AA79-E691EB63FB89}" srcId="{B72F4A04-6162-4E95-8B6F-45984038F97B}" destId="{86C32F93-F90F-4D3B-9F76-B366E1FDEA78}" srcOrd="0" destOrd="0" parTransId="{BBBB8605-08C0-4072-99FA-DBA06E562A43}" sibTransId="{12EE83AE-C868-40AA-B5B4-34CE1625AE06}"/>
    <dgm:cxn modelId="{9C98E86D-AFD1-49C9-B199-34DD7388ED62}" type="presOf" srcId="{86C32F93-F90F-4D3B-9F76-B366E1FDEA78}" destId="{8D206974-BEA2-4165-9FC8-FABEB19E5ADC}" srcOrd="1" destOrd="0" presId="urn:microsoft.com/office/officeart/2011/layout/CircleProcess"/>
    <dgm:cxn modelId="{986FA455-89F5-4398-9DAC-85214E773DA6}" srcId="{B72F4A04-6162-4E95-8B6F-45984038F97B}" destId="{F5465C0A-9E7E-473E-A6E3-21F7C0BD34BC}" srcOrd="4" destOrd="0" parTransId="{0042ED8C-385F-408B-B767-A4132DB0B111}" sibTransId="{FFC7546C-EE5A-44A0-9AC5-8E47C4CD0E8A}"/>
    <dgm:cxn modelId="{2CDF9C89-D4DD-4FBA-9237-62500B816678}" type="presOf" srcId="{F5465C0A-9E7E-473E-A6E3-21F7C0BD34BC}" destId="{48BE045F-4AD5-49E6-9BAC-71C26D271EDC}" srcOrd="0" destOrd="0" presId="urn:microsoft.com/office/officeart/2011/layout/CircleProcess"/>
    <dgm:cxn modelId="{149A0890-6E23-4BA4-8C12-0783682B4BA9}" type="presOf" srcId="{13A1DA47-C1F9-4078-A39C-FBFE655C41F1}" destId="{97E2986F-45AC-4EE4-8076-6EA7F1DE0F3D}" srcOrd="1" destOrd="0" presId="urn:microsoft.com/office/officeart/2011/layout/CircleProcess"/>
    <dgm:cxn modelId="{FC8C7FA6-1A2C-45E2-9752-798302C7E3B4}" type="presOf" srcId="{F5465C0A-9E7E-473E-A6E3-21F7C0BD34BC}" destId="{37BC1FE1-2C2B-48AC-B7B7-45820FD09A99}" srcOrd="1" destOrd="0" presId="urn:microsoft.com/office/officeart/2011/layout/CircleProcess"/>
    <dgm:cxn modelId="{A61C9FC7-AA43-4FDB-B519-4C5DA14A5E2D}" type="presOf" srcId="{B72F4A04-6162-4E95-8B6F-45984038F97B}" destId="{934FB465-E713-4218-B03F-671D4FF45F4D}" srcOrd="0" destOrd="0" presId="urn:microsoft.com/office/officeart/2011/layout/CircleProcess"/>
    <dgm:cxn modelId="{C83185C8-7B13-4657-9D3F-1ED78A0E8241}" type="presOf" srcId="{86C32F93-F90F-4D3B-9F76-B366E1FDEA78}" destId="{5C2AF17F-0415-42E2-8466-3138E755604B}" srcOrd="0" destOrd="0" presId="urn:microsoft.com/office/officeart/2011/layout/CircleProcess"/>
    <dgm:cxn modelId="{E57D3DDA-85A9-43EC-815B-7A5E55656A4E}" type="presOf" srcId="{79AE0A68-20D6-435C-AC73-D611EA9A0E5E}" destId="{D5BEFF6F-7B68-4ABC-9BD0-FC6F5E4D2CAC}" srcOrd="1" destOrd="0" presId="urn:microsoft.com/office/officeart/2011/layout/CircleProcess"/>
    <dgm:cxn modelId="{A48E3CF1-99B0-4301-B597-F9976A7D841E}" type="presOf" srcId="{13A1DA47-C1F9-4078-A39C-FBFE655C41F1}" destId="{DA921DEA-C244-4EC4-ABAB-FF0C464F3F53}" srcOrd="0" destOrd="0" presId="urn:microsoft.com/office/officeart/2011/layout/CircleProcess"/>
    <dgm:cxn modelId="{8E263EF7-8D28-457A-B423-6E10169AE7DA}" type="presOf" srcId="{79AE0A68-20D6-435C-AC73-D611EA9A0E5E}" destId="{B985AA2A-33E9-43A3-BEB2-CF06343A5B66}" srcOrd="0" destOrd="0" presId="urn:microsoft.com/office/officeart/2011/layout/CircleProcess"/>
    <dgm:cxn modelId="{166593C9-FD58-4B29-9FE1-EE318B27951D}" type="presParOf" srcId="{934FB465-E713-4218-B03F-671D4FF45F4D}" destId="{5898CCC4-1C67-47CE-8961-115AD0984EFA}" srcOrd="0" destOrd="0" presId="urn:microsoft.com/office/officeart/2011/layout/CircleProcess"/>
    <dgm:cxn modelId="{C6E131BD-D87D-4280-86CC-35EFEDC530A4}" type="presParOf" srcId="{5898CCC4-1C67-47CE-8961-115AD0984EFA}" destId="{757EF2B7-433F-4E87-91F3-C7AF8DBDAF05}" srcOrd="0" destOrd="0" presId="urn:microsoft.com/office/officeart/2011/layout/CircleProcess"/>
    <dgm:cxn modelId="{64737227-7287-40D7-AE79-4C9FBB8F3406}" type="presParOf" srcId="{934FB465-E713-4218-B03F-671D4FF45F4D}" destId="{2FEE4E65-226C-4B27-AD36-805BCB0F02EB}" srcOrd="1" destOrd="0" presId="urn:microsoft.com/office/officeart/2011/layout/CircleProcess"/>
    <dgm:cxn modelId="{2BB4061C-EB48-4097-8D21-370E5DEFF716}" type="presParOf" srcId="{2FEE4E65-226C-4B27-AD36-805BCB0F02EB}" destId="{48BE045F-4AD5-49E6-9BAC-71C26D271EDC}" srcOrd="0" destOrd="0" presId="urn:microsoft.com/office/officeart/2011/layout/CircleProcess"/>
    <dgm:cxn modelId="{28377D9E-9C00-4B81-AC5A-98D9876078BF}" type="presParOf" srcId="{934FB465-E713-4218-B03F-671D4FF45F4D}" destId="{37BC1FE1-2C2B-48AC-B7B7-45820FD09A99}" srcOrd="2" destOrd="0" presId="urn:microsoft.com/office/officeart/2011/layout/CircleProcess"/>
    <dgm:cxn modelId="{59583DA1-E57E-453B-B6A7-BEEE0B9DAA30}" type="presParOf" srcId="{934FB465-E713-4218-B03F-671D4FF45F4D}" destId="{DA09468C-9C9C-4096-9689-A39356AD9334}" srcOrd="3" destOrd="0" presId="urn:microsoft.com/office/officeart/2011/layout/CircleProcess"/>
    <dgm:cxn modelId="{DA6898FA-1B56-410C-9EB6-D2DCCADA3134}" type="presParOf" srcId="{DA09468C-9C9C-4096-9689-A39356AD9334}" destId="{3D55997A-1B22-421A-BEFC-919AFDC3E111}" srcOrd="0" destOrd="0" presId="urn:microsoft.com/office/officeart/2011/layout/CircleProcess"/>
    <dgm:cxn modelId="{08A4C944-15EB-4FD3-9B71-081FE83E8A5D}" type="presParOf" srcId="{934FB465-E713-4218-B03F-671D4FF45F4D}" destId="{982DDAE9-DA0D-445B-AB78-B6E8A3F0082F}" srcOrd="4" destOrd="0" presId="urn:microsoft.com/office/officeart/2011/layout/CircleProcess"/>
    <dgm:cxn modelId="{5E232091-A649-493C-96CD-B2F7A9F3F003}" type="presParOf" srcId="{982DDAE9-DA0D-445B-AB78-B6E8A3F0082F}" destId="{DA921DEA-C244-4EC4-ABAB-FF0C464F3F53}" srcOrd="0" destOrd="0" presId="urn:microsoft.com/office/officeart/2011/layout/CircleProcess"/>
    <dgm:cxn modelId="{BEB6DEA3-8DFE-4DAF-A132-21CA79D24314}" type="presParOf" srcId="{934FB465-E713-4218-B03F-671D4FF45F4D}" destId="{97E2986F-45AC-4EE4-8076-6EA7F1DE0F3D}" srcOrd="5" destOrd="0" presId="urn:microsoft.com/office/officeart/2011/layout/CircleProcess"/>
    <dgm:cxn modelId="{EFBB4FC0-89FC-42A7-8766-6F9E4E535C34}" type="presParOf" srcId="{934FB465-E713-4218-B03F-671D4FF45F4D}" destId="{58E44392-B514-4F7F-B51E-BEABF9DB26A6}" srcOrd="6" destOrd="0" presId="urn:microsoft.com/office/officeart/2011/layout/CircleProcess"/>
    <dgm:cxn modelId="{BB02294E-7B9D-451A-8398-4894ACE3333B}" type="presParOf" srcId="{58E44392-B514-4F7F-B51E-BEABF9DB26A6}" destId="{A7601706-1276-41D1-A7CC-DD524DE7A75A}" srcOrd="0" destOrd="0" presId="urn:microsoft.com/office/officeart/2011/layout/CircleProcess"/>
    <dgm:cxn modelId="{61C9A145-CFD8-4DAD-B0DC-AB0F01711617}" type="presParOf" srcId="{934FB465-E713-4218-B03F-671D4FF45F4D}" destId="{5853DFA1-29D7-46E6-9EC6-D9445A7C08F3}" srcOrd="7" destOrd="0" presId="urn:microsoft.com/office/officeart/2011/layout/CircleProcess"/>
    <dgm:cxn modelId="{F4B17077-B9B6-4AE1-9A9B-F696FE47C4F1}" type="presParOf" srcId="{5853DFA1-29D7-46E6-9EC6-D9445A7C08F3}" destId="{05AB6DFA-8083-49A9-AB7D-78C970406FB4}" srcOrd="0" destOrd="0" presId="urn:microsoft.com/office/officeart/2011/layout/CircleProcess"/>
    <dgm:cxn modelId="{36104DB6-5ADF-48F4-A80B-14E94B0F54A5}" type="presParOf" srcId="{934FB465-E713-4218-B03F-671D4FF45F4D}" destId="{FC6865EE-F6ED-4EC0-A1CE-865E75304873}" srcOrd="8" destOrd="0" presId="urn:microsoft.com/office/officeart/2011/layout/CircleProcess"/>
    <dgm:cxn modelId="{391C5FE6-5CF3-492C-90D4-B201918CC8D3}" type="presParOf" srcId="{934FB465-E713-4218-B03F-671D4FF45F4D}" destId="{2ACFEB48-ACBC-4F27-8E3E-84B6E0C668CA}" srcOrd="9" destOrd="0" presId="urn:microsoft.com/office/officeart/2011/layout/CircleProcess"/>
    <dgm:cxn modelId="{181EE95E-FB29-4DFE-820D-459BBE1FC09C}" type="presParOf" srcId="{2ACFEB48-ACBC-4F27-8E3E-84B6E0C668CA}" destId="{BF1ED14C-62EE-4A1E-BA99-A3DD1F1D6080}" srcOrd="0" destOrd="0" presId="urn:microsoft.com/office/officeart/2011/layout/CircleProcess"/>
    <dgm:cxn modelId="{AC374005-3BAC-48C1-9A3C-EAECC3EF5643}" type="presParOf" srcId="{934FB465-E713-4218-B03F-671D4FF45F4D}" destId="{BE5486F3-9348-482A-BDC4-7C70CA492F8C}" srcOrd="10" destOrd="0" presId="urn:microsoft.com/office/officeart/2011/layout/CircleProcess"/>
    <dgm:cxn modelId="{3E816EDB-B125-4E52-AD18-C558836609E6}" type="presParOf" srcId="{BE5486F3-9348-482A-BDC4-7C70CA492F8C}" destId="{B985AA2A-33E9-43A3-BEB2-CF06343A5B66}" srcOrd="0" destOrd="0" presId="urn:microsoft.com/office/officeart/2011/layout/CircleProcess"/>
    <dgm:cxn modelId="{9CD9521B-448E-4495-B41F-8AA585A061C6}" type="presParOf" srcId="{934FB465-E713-4218-B03F-671D4FF45F4D}" destId="{D5BEFF6F-7B68-4ABC-9BD0-FC6F5E4D2CAC}" srcOrd="11" destOrd="0" presId="urn:microsoft.com/office/officeart/2011/layout/CircleProcess"/>
    <dgm:cxn modelId="{11AE898B-E648-457E-82C6-6E23E7BF6F56}" type="presParOf" srcId="{934FB465-E713-4218-B03F-671D4FF45F4D}" destId="{BD1CAB8A-410F-49CD-A58C-ED201CDF1C85}" srcOrd="12" destOrd="0" presId="urn:microsoft.com/office/officeart/2011/layout/CircleProcess"/>
    <dgm:cxn modelId="{475F5218-AF99-41CE-8BF4-20F9749715E5}" type="presParOf" srcId="{BD1CAB8A-410F-49CD-A58C-ED201CDF1C85}" destId="{7DCAC30D-CF5A-4A6E-929C-073541340082}" srcOrd="0" destOrd="0" presId="urn:microsoft.com/office/officeart/2011/layout/CircleProcess"/>
    <dgm:cxn modelId="{38C52BD8-3ADF-48A3-AB36-DCDFD3CADC1A}" type="presParOf" srcId="{934FB465-E713-4218-B03F-671D4FF45F4D}" destId="{6B15925B-D98A-4E2B-BAC0-8E66DAD336BF}" srcOrd="13" destOrd="0" presId="urn:microsoft.com/office/officeart/2011/layout/CircleProcess"/>
    <dgm:cxn modelId="{1A0F9313-B523-4AB6-8863-E147F3AA9EB3}" type="presParOf" srcId="{6B15925B-D98A-4E2B-BAC0-8E66DAD336BF}" destId="{5C2AF17F-0415-42E2-8466-3138E755604B}" srcOrd="0" destOrd="0" presId="urn:microsoft.com/office/officeart/2011/layout/CircleProcess"/>
    <dgm:cxn modelId="{AEC2E7AD-9502-4A47-9E37-087478703A8A}" type="presParOf" srcId="{934FB465-E713-4218-B03F-671D4FF45F4D}" destId="{8D206974-BEA2-4165-9FC8-FABEB19E5ADC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641CF3-E012-4C4F-B589-62138663B5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A2B103C-0166-4AD4-8C1B-5695F8787256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GB" sz="1200" dirty="0">
              <a:solidFill>
                <a:schemeClr val="bg1"/>
              </a:solidFill>
            </a:rPr>
            <a:t>HLEG </a:t>
          </a:r>
        </a:p>
        <a:p>
          <a:pPr>
            <a:spcAft>
              <a:spcPct val="35000"/>
            </a:spcAft>
          </a:pPr>
          <a:r>
            <a:rPr lang="en-GB" sz="1200" dirty="0">
              <a:solidFill>
                <a:schemeClr val="bg1"/>
              </a:solidFill>
            </a:rPr>
            <a:t>‘Dashboard’</a:t>
          </a:r>
          <a:endParaRPr lang="en-GB" sz="4800" dirty="0"/>
        </a:p>
      </dgm:t>
    </dgm:pt>
    <dgm:pt modelId="{DE039E00-55EC-4C27-BCE1-F8D626396D81}" type="parTrans" cxnId="{1CC78572-1501-4A35-81A6-25A8C6D36559}">
      <dgm:prSet/>
      <dgm:spPr/>
      <dgm:t>
        <a:bodyPr/>
        <a:lstStyle/>
        <a:p>
          <a:endParaRPr lang="en-GB"/>
        </a:p>
      </dgm:t>
    </dgm:pt>
    <dgm:pt modelId="{C57BA03C-9F85-4266-BF11-12DB0E0609DA}" type="sibTrans" cxnId="{1CC78572-1501-4A35-81A6-25A8C6D36559}">
      <dgm:prSet/>
      <dgm:spPr/>
      <dgm:t>
        <a:bodyPr/>
        <a:lstStyle/>
        <a:p>
          <a:endParaRPr lang="en-GB"/>
        </a:p>
      </dgm:t>
    </dgm:pt>
    <dgm:pt modelId="{08D7677B-C74A-47DA-96F0-6211B7E2B46B}">
      <dgm:prSet phldrT="[Text]" custT="1"/>
      <dgm:spPr/>
      <dgm:t>
        <a:bodyPr/>
        <a:lstStyle/>
        <a:p>
          <a:pPr marL="0" indent="0"/>
          <a:r>
            <a:rPr lang="en-GB" sz="1100" dirty="0">
              <a:solidFill>
                <a:schemeClr val="bg1"/>
              </a:solidFill>
              <a:latin typeface="+mn-lt"/>
            </a:rPr>
            <a:t>FISW: a </a:t>
          </a:r>
          <a:r>
            <a:rPr lang="en-US" sz="1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conceptual framework </a:t>
          </a:r>
        </a:p>
        <a:p>
          <a:pPr marL="0" indent="0"/>
          <a:r>
            <a:rPr lang="en-US" sz="1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to </a:t>
          </a:r>
          <a:r>
            <a:rPr lang="en-GB" sz="1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i</a:t>
          </a:r>
          <a:r>
            <a:rPr lang="en-GB" sz="1100" dirty="0">
              <a:solidFill>
                <a:schemeClr val="bg1"/>
              </a:solidFill>
              <a:latin typeface="+mn-lt"/>
            </a:rPr>
            <a:t>dentify a consistent range of</a:t>
          </a:r>
        </a:p>
        <a:p>
          <a:pPr marL="0" indent="0"/>
          <a:r>
            <a:rPr lang="en-GB" sz="1100" dirty="0">
              <a:solidFill>
                <a:schemeClr val="bg1"/>
              </a:solidFill>
              <a:latin typeface="+mn-lt"/>
            </a:rPr>
            <a:t> headline indicators per domain to</a:t>
          </a:r>
        </a:p>
        <a:p>
          <a:pPr marL="0" indent="0"/>
          <a:r>
            <a:rPr lang="en-GB" sz="1100" dirty="0">
              <a:solidFill>
                <a:schemeClr val="bg1"/>
              </a:solidFill>
              <a:latin typeface="+mn-lt"/>
            </a:rPr>
            <a:t> bridge between HLEG dashboard</a:t>
          </a:r>
        </a:p>
        <a:p>
          <a:pPr marL="0" indent="0"/>
          <a:r>
            <a:rPr lang="en-GB" sz="1100" dirty="0">
              <a:solidFill>
                <a:schemeClr val="bg1"/>
              </a:solidFill>
              <a:latin typeface="+mn-lt"/>
            </a:rPr>
            <a:t> and the wider statistical landscape</a:t>
          </a:r>
        </a:p>
      </dgm:t>
    </dgm:pt>
    <dgm:pt modelId="{E402BC6B-91DC-4B9B-A7C0-FE33520992B2}" type="parTrans" cxnId="{D980E660-9030-49C5-9028-C7EA2AF8D1A6}">
      <dgm:prSet/>
      <dgm:spPr/>
      <dgm:t>
        <a:bodyPr/>
        <a:lstStyle/>
        <a:p>
          <a:endParaRPr lang="en-GB"/>
        </a:p>
      </dgm:t>
    </dgm:pt>
    <dgm:pt modelId="{B5A01245-C602-4F0F-9309-1AD85F6A4900}" type="sibTrans" cxnId="{D980E660-9030-49C5-9028-C7EA2AF8D1A6}">
      <dgm:prSet/>
      <dgm:spPr/>
      <dgm:t>
        <a:bodyPr/>
        <a:lstStyle/>
        <a:p>
          <a:endParaRPr lang="en-GB"/>
        </a:p>
      </dgm:t>
    </dgm:pt>
    <dgm:pt modelId="{7FD045E7-8461-4107-ACD8-D206466D18CD}">
      <dgm:prSet phldrT="[Text]" custT="1"/>
      <dgm:spPr/>
      <dgm:t>
        <a:bodyPr/>
        <a:lstStyle/>
        <a:p>
          <a:r>
            <a:rPr lang="en-GB" sz="1400" dirty="0">
              <a:solidFill>
                <a:schemeClr val="bg1"/>
              </a:solidFill>
            </a:rPr>
            <a:t>Data from statistical domains</a:t>
          </a:r>
        </a:p>
      </dgm:t>
    </dgm:pt>
    <dgm:pt modelId="{ED4C5EFC-4F26-4E9F-9A27-4DFC2374CC2C}" type="parTrans" cxnId="{0EB55602-FFA5-4A18-9382-6ADDF41E9B1E}">
      <dgm:prSet/>
      <dgm:spPr/>
      <dgm:t>
        <a:bodyPr/>
        <a:lstStyle/>
        <a:p>
          <a:endParaRPr lang="en-GB"/>
        </a:p>
      </dgm:t>
    </dgm:pt>
    <dgm:pt modelId="{910F9E06-8C35-417B-BDE7-09DD5397CBC7}" type="sibTrans" cxnId="{0EB55602-FFA5-4A18-9382-6ADDF41E9B1E}">
      <dgm:prSet/>
      <dgm:spPr/>
      <dgm:t>
        <a:bodyPr/>
        <a:lstStyle/>
        <a:p>
          <a:endParaRPr lang="en-GB"/>
        </a:p>
      </dgm:t>
    </dgm:pt>
    <dgm:pt modelId="{CE8A99B4-B27C-4155-86AF-026A93B1A05F}" type="pres">
      <dgm:prSet presAssocID="{94641CF3-E012-4C4F-B589-62138663B5F4}" presName="Name0" presStyleCnt="0">
        <dgm:presLayoutVars>
          <dgm:dir/>
          <dgm:animLvl val="lvl"/>
          <dgm:resizeHandles val="exact"/>
        </dgm:presLayoutVars>
      </dgm:prSet>
      <dgm:spPr/>
    </dgm:pt>
    <dgm:pt modelId="{126D5AFB-7331-493C-A4B3-D554B21B7EF9}" type="pres">
      <dgm:prSet presAssocID="{8A2B103C-0166-4AD4-8C1B-5695F8787256}" presName="Name8" presStyleCnt="0"/>
      <dgm:spPr/>
    </dgm:pt>
    <dgm:pt modelId="{10381A6E-FA63-4744-AE8C-8889FEB92D6A}" type="pres">
      <dgm:prSet presAssocID="{8A2B103C-0166-4AD4-8C1B-5695F8787256}" presName="level" presStyleLbl="node1" presStyleIdx="0" presStyleCnt="3">
        <dgm:presLayoutVars>
          <dgm:chMax val="1"/>
          <dgm:bulletEnabled val="1"/>
        </dgm:presLayoutVars>
      </dgm:prSet>
      <dgm:spPr/>
    </dgm:pt>
    <dgm:pt modelId="{6B624D71-994D-439E-A898-DC8900B7E7CA}" type="pres">
      <dgm:prSet presAssocID="{8A2B103C-0166-4AD4-8C1B-5695F87872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38511D-98C3-412B-9028-3B9CD5FDF92E}" type="pres">
      <dgm:prSet presAssocID="{08D7677B-C74A-47DA-96F0-6211B7E2B46B}" presName="Name8" presStyleCnt="0"/>
      <dgm:spPr/>
    </dgm:pt>
    <dgm:pt modelId="{E04B7716-6EB6-4156-953E-747211250DF4}" type="pres">
      <dgm:prSet presAssocID="{08D7677B-C74A-47DA-96F0-6211B7E2B46B}" presName="level" presStyleLbl="node1" presStyleIdx="1" presStyleCnt="3">
        <dgm:presLayoutVars>
          <dgm:chMax val="1"/>
          <dgm:bulletEnabled val="1"/>
        </dgm:presLayoutVars>
      </dgm:prSet>
      <dgm:spPr/>
    </dgm:pt>
    <dgm:pt modelId="{9ABE5E35-B3E7-422F-99E5-AA9A1F84FB42}" type="pres">
      <dgm:prSet presAssocID="{08D7677B-C74A-47DA-96F0-6211B7E2B4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6FCDDC-A8FA-43CB-8B40-2C2F775CE5A4}" type="pres">
      <dgm:prSet presAssocID="{7FD045E7-8461-4107-ACD8-D206466D18CD}" presName="Name8" presStyleCnt="0"/>
      <dgm:spPr/>
    </dgm:pt>
    <dgm:pt modelId="{D59197E6-D8AA-4F17-96A9-594E29B24911}" type="pres">
      <dgm:prSet presAssocID="{7FD045E7-8461-4107-ACD8-D206466D18CD}" presName="level" presStyleLbl="node1" presStyleIdx="2" presStyleCnt="3">
        <dgm:presLayoutVars>
          <dgm:chMax val="1"/>
          <dgm:bulletEnabled val="1"/>
        </dgm:presLayoutVars>
      </dgm:prSet>
      <dgm:spPr/>
    </dgm:pt>
    <dgm:pt modelId="{562DC3BA-9121-46F4-AB92-235E799D2360}" type="pres">
      <dgm:prSet presAssocID="{7FD045E7-8461-4107-ACD8-D206466D18C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EB55602-FFA5-4A18-9382-6ADDF41E9B1E}" srcId="{94641CF3-E012-4C4F-B589-62138663B5F4}" destId="{7FD045E7-8461-4107-ACD8-D206466D18CD}" srcOrd="2" destOrd="0" parTransId="{ED4C5EFC-4F26-4E9F-9A27-4DFC2374CC2C}" sibTransId="{910F9E06-8C35-417B-BDE7-09DD5397CBC7}"/>
    <dgm:cxn modelId="{D980E660-9030-49C5-9028-C7EA2AF8D1A6}" srcId="{94641CF3-E012-4C4F-B589-62138663B5F4}" destId="{08D7677B-C74A-47DA-96F0-6211B7E2B46B}" srcOrd="1" destOrd="0" parTransId="{E402BC6B-91DC-4B9B-A7C0-FE33520992B2}" sibTransId="{B5A01245-C602-4F0F-9309-1AD85F6A4900}"/>
    <dgm:cxn modelId="{1CDA2E65-A9B2-416F-97CF-FDC670632758}" type="presOf" srcId="{7FD045E7-8461-4107-ACD8-D206466D18CD}" destId="{562DC3BA-9121-46F4-AB92-235E799D2360}" srcOrd="1" destOrd="0" presId="urn:microsoft.com/office/officeart/2005/8/layout/pyramid1"/>
    <dgm:cxn modelId="{1CC78572-1501-4A35-81A6-25A8C6D36559}" srcId="{94641CF3-E012-4C4F-B589-62138663B5F4}" destId="{8A2B103C-0166-4AD4-8C1B-5695F8787256}" srcOrd="0" destOrd="0" parTransId="{DE039E00-55EC-4C27-BCE1-F8D626396D81}" sibTransId="{C57BA03C-9F85-4266-BF11-12DB0E0609DA}"/>
    <dgm:cxn modelId="{3E2D209B-1C74-42DE-B428-5A40B6C3CE2D}" type="presOf" srcId="{8A2B103C-0166-4AD4-8C1B-5695F8787256}" destId="{10381A6E-FA63-4744-AE8C-8889FEB92D6A}" srcOrd="0" destOrd="0" presId="urn:microsoft.com/office/officeart/2005/8/layout/pyramid1"/>
    <dgm:cxn modelId="{0DFC719C-F2D1-40D2-AB78-50B73F4999EF}" type="presOf" srcId="{94641CF3-E012-4C4F-B589-62138663B5F4}" destId="{CE8A99B4-B27C-4155-86AF-026A93B1A05F}" srcOrd="0" destOrd="0" presId="urn:microsoft.com/office/officeart/2005/8/layout/pyramid1"/>
    <dgm:cxn modelId="{EDA855AA-30BB-494B-BBD0-281855C9F0D0}" type="presOf" srcId="{08D7677B-C74A-47DA-96F0-6211B7E2B46B}" destId="{E04B7716-6EB6-4156-953E-747211250DF4}" srcOrd="0" destOrd="0" presId="urn:microsoft.com/office/officeart/2005/8/layout/pyramid1"/>
    <dgm:cxn modelId="{DAE41CB4-3EA9-4B15-8AFB-FA252E1CF343}" type="presOf" srcId="{7FD045E7-8461-4107-ACD8-D206466D18CD}" destId="{D59197E6-D8AA-4F17-96A9-594E29B24911}" srcOrd="0" destOrd="0" presId="urn:microsoft.com/office/officeart/2005/8/layout/pyramid1"/>
    <dgm:cxn modelId="{C0EECAEF-8D32-4D90-B486-0DB8307B21D9}" type="presOf" srcId="{08D7677B-C74A-47DA-96F0-6211B7E2B46B}" destId="{9ABE5E35-B3E7-422F-99E5-AA9A1F84FB42}" srcOrd="1" destOrd="0" presId="urn:microsoft.com/office/officeart/2005/8/layout/pyramid1"/>
    <dgm:cxn modelId="{3D0607FB-EFFE-46D6-97C3-39E075BD67F8}" type="presOf" srcId="{8A2B103C-0166-4AD4-8C1B-5695F8787256}" destId="{6B624D71-994D-439E-A898-DC8900B7E7CA}" srcOrd="1" destOrd="0" presId="urn:microsoft.com/office/officeart/2005/8/layout/pyramid1"/>
    <dgm:cxn modelId="{877FE95D-6197-4A0F-B4F9-81FA206305B6}" type="presParOf" srcId="{CE8A99B4-B27C-4155-86AF-026A93B1A05F}" destId="{126D5AFB-7331-493C-A4B3-D554B21B7EF9}" srcOrd="0" destOrd="0" presId="urn:microsoft.com/office/officeart/2005/8/layout/pyramid1"/>
    <dgm:cxn modelId="{0716D744-0FC5-4765-BBDA-0C90ABDC60A8}" type="presParOf" srcId="{126D5AFB-7331-493C-A4B3-D554B21B7EF9}" destId="{10381A6E-FA63-4744-AE8C-8889FEB92D6A}" srcOrd="0" destOrd="0" presId="urn:microsoft.com/office/officeart/2005/8/layout/pyramid1"/>
    <dgm:cxn modelId="{AC3BDAF8-3BB5-42F7-B450-F4AB27B390E7}" type="presParOf" srcId="{126D5AFB-7331-493C-A4B3-D554B21B7EF9}" destId="{6B624D71-994D-439E-A898-DC8900B7E7CA}" srcOrd="1" destOrd="0" presId="urn:microsoft.com/office/officeart/2005/8/layout/pyramid1"/>
    <dgm:cxn modelId="{1CFA8DC7-9953-4D55-A155-7792A8E47A5A}" type="presParOf" srcId="{CE8A99B4-B27C-4155-86AF-026A93B1A05F}" destId="{8E38511D-98C3-412B-9028-3B9CD5FDF92E}" srcOrd="1" destOrd="0" presId="urn:microsoft.com/office/officeart/2005/8/layout/pyramid1"/>
    <dgm:cxn modelId="{60D9C656-D464-406C-8EDB-020AC6E3E07C}" type="presParOf" srcId="{8E38511D-98C3-412B-9028-3B9CD5FDF92E}" destId="{E04B7716-6EB6-4156-953E-747211250DF4}" srcOrd="0" destOrd="0" presId="urn:microsoft.com/office/officeart/2005/8/layout/pyramid1"/>
    <dgm:cxn modelId="{491C9855-28B3-44B5-B547-AC68D263F313}" type="presParOf" srcId="{8E38511D-98C3-412B-9028-3B9CD5FDF92E}" destId="{9ABE5E35-B3E7-422F-99E5-AA9A1F84FB42}" srcOrd="1" destOrd="0" presId="urn:microsoft.com/office/officeart/2005/8/layout/pyramid1"/>
    <dgm:cxn modelId="{BBD5EEC2-08B9-471C-9BFA-78ED7610D7C2}" type="presParOf" srcId="{CE8A99B4-B27C-4155-86AF-026A93B1A05F}" destId="{C66FCDDC-A8FA-43CB-8B40-2C2F775CE5A4}" srcOrd="2" destOrd="0" presId="urn:microsoft.com/office/officeart/2005/8/layout/pyramid1"/>
    <dgm:cxn modelId="{59DFF8C1-6352-44E1-9893-4D36D171B63B}" type="presParOf" srcId="{C66FCDDC-A8FA-43CB-8B40-2C2F775CE5A4}" destId="{D59197E6-D8AA-4F17-96A9-594E29B24911}" srcOrd="0" destOrd="0" presId="urn:microsoft.com/office/officeart/2005/8/layout/pyramid1"/>
    <dgm:cxn modelId="{1C1410C8-3921-4B5F-8E70-99C8B30FCA5C}" type="presParOf" srcId="{C66FCDDC-A8FA-43CB-8B40-2C2F775CE5A4}" destId="{562DC3BA-9121-46F4-AB92-235E799D236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EF2B7-433F-4E87-91F3-C7AF8DBDAF05}">
      <dsp:nvSpPr>
        <dsp:cNvPr id="0" name=""/>
        <dsp:cNvSpPr/>
      </dsp:nvSpPr>
      <dsp:spPr>
        <a:xfrm>
          <a:off x="9754507" y="1102482"/>
          <a:ext cx="2224186" cy="2224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E045F-4AD5-49E6-9BAC-71C26D271EDC}">
      <dsp:nvSpPr>
        <dsp:cNvPr id="0" name=""/>
        <dsp:cNvSpPr/>
      </dsp:nvSpPr>
      <dsp:spPr>
        <a:xfrm>
          <a:off x="9827897" y="1176647"/>
          <a:ext cx="2076222" cy="207622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Expert Group for Wellbeing Measurement</a:t>
          </a:r>
        </a:p>
      </dsp:txBody>
      <dsp:txXfrm>
        <a:off x="10125007" y="1473306"/>
        <a:ext cx="1483185" cy="1482903"/>
      </dsp:txXfrm>
    </dsp:sp>
    <dsp:sp modelId="{3D55997A-1B22-421A-BEFC-919AFDC3E111}">
      <dsp:nvSpPr>
        <dsp:cNvPr id="0" name=""/>
        <dsp:cNvSpPr/>
      </dsp:nvSpPr>
      <dsp:spPr>
        <a:xfrm rot="2700000">
          <a:off x="7428556" y="1102598"/>
          <a:ext cx="2223928" cy="22239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21DEA-C244-4EC4-ABAB-FF0C464F3F53}">
      <dsp:nvSpPr>
        <dsp:cNvPr id="0" name=""/>
        <dsp:cNvSpPr/>
      </dsp:nvSpPr>
      <dsp:spPr>
        <a:xfrm>
          <a:off x="7530321" y="1176647"/>
          <a:ext cx="2076222" cy="207622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2024 UNSC Report</a:t>
          </a:r>
        </a:p>
      </dsp:txBody>
      <dsp:txXfrm>
        <a:off x="7826248" y="1473306"/>
        <a:ext cx="1483185" cy="1482903"/>
      </dsp:txXfrm>
    </dsp:sp>
    <dsp:sp modelId="{A7601706-1276-41D1-A7CC-DD524DE7A75A}">
      <dsp:nvSpPr>
        <dsp:cNvPr id="0" name=""/>
        <dsp:cNvSpPr/>
      </dsp:nvSpPr>
      <dsp:spPr>
        <a:xfrm rot="2700000">
          <a:off x="5157116" y="1102598"/>
          <a:ext cx="2223928" cy="22239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B6DFA-8083-49A9-AB7D-78C970406FB4}">
      <dsp:nvSpPr>
        <dsp:cNvPr id="0" name=""/>
        <dsp:cNvSpPr/>
      </dsp:nvSpPr>
      <dsp:spPr>
        <a:xfrm>
          <a:off x="5231561" y="1176647"/>
          <a:ext cx="2076222" cy="207622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2023 Sprint Series – How are we delivering ‘Beyond GDP’?</a:t>
          </a:r>
        </a:p>
      </dsp:txBody>
      <dsp:txXfrm>
        <a:off x="5527488" y="1473306"/>
        <a:ext cx="1483185" cy="1482903"/>
      </dsp:txXfrm>
    </dsp:sp>
    <dsp:sp modelId="{BF1ED14C-62EE-4A1E-BA99-A3DD1F1D6080}">
      <dsp:nvSpPr>
        <dsp:cNvPr id="0" name=""/>
        <dsp:cNvSpPr/>
      </dsp:nvSpPr>
      <dsp:spPr>
        <a:xfrm rot="2700000">
          <a:off x="2858356" y="1102598"/>
          <a:ext cx="2223928" cy="22239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5AA2A-33E9-43A3-BEB2-CF06343A5B66}">
      <dsp:nvSpPr>
        <dsp:cNvPr id="0" name=""/>
        <dsp:cNvSpPr/>
      </dsp:nvSpPr>
      <dsp:spPr>
        <a:xfrm>
          <a:off x="2932801" y="1176647"/>
          <a:ext cx="2076222" cy="207622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Research Prospectus</a:t>
          </a:r>
        </a:p>
      </dsp:txBody>
      <dsp:txXfrm>
        <a:off x="3229912" y="1473306"/>
        <a:ext cx="1483185" cy="1482903"/>
      </dsp:txXfrm>
    </dsp:sp>
    <dsp:sp modelId="{7DCAC30D-CF5A-4A6E-929C-073541340082}">
      <dsp:nvSpPr>
        <dsp:cNvPr id="0" name=""/>
        <dsp:cNvSpPr/>
      </dsp:nvSpPr>
      <dsp:spPr>
        <a:xfrm rot="2700000">
          <a:off x="559597" y="1102598"/>
          <a:ext cx="2223928" cy="22239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AF17F-0415-42E2-8466-3138E755604B}">
      <dsp:nvSpPr>
        <dsp:cNvPr id="0" name=""/>
        <dsp:cNvSpPr/>
      </dsp:nvSpPr>
      <dsp:spPr>
        <a:xfrm>
          <a:off x="634042" y="1176647"/>
          <a:ext cx="2076222" cy="207622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2022 Sprint Series – What is ‘Beyond GDP’</a:t>
          </a:r>
          <a:r>
            <a:rPr lang="en-GB" sz="1800" kern="1200" dirty="0">
              <a:latin typeface="Arial" panose="020B0604020202020204"/>
            </a:rPr>
            <a:t>?</a:t>
          </a:r>
          <a:endParaRPr lang="en-GB" sz="1800" kern="1200" dirty="0"/>
        </a:p>
      </dsp:txBody>
      <dsp:txXfrm>
        <a:off x="931152" y="1473306"/>
        <a:ext cx="1483185" cy="1482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81A6E-FA63-4744-AE8C-8889FEB92D6A}">
      <dsp:nvSpPr>
        <dsp:cNvPr id="0" name=""/>
        <dsp:cNvSpPr/>
      </dsp:nvSpPr>
      <dsp:spPr>
        <a:xfrm>
          <a:off x="1719729" y="0"/>
          <a:ext cx="1719729" cy="1248409"/>
        </a:xfrm>
        <a:prstGeom prst="trapezoid">
          <a:avLst>
            <a:gd name="adj" fmla="val 688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HLEG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‘Dashboard’</a:t>
          </a:r>
          <a:endParaRPr lang="en-GB" sz="4800" kern="1200" dirty="0"/>
        </a:p>
      </dsp:txBody>
      <dsp:txXfrm>
        <a:off x="1719729" y="0"/>
        <a:ext cx="1719729" cy="1248409"/>
      </dsp:txXfrm>
    </dsp:sp>
    <dsp:sp modelId="{E04B7716-6EB6-4156-953E-747211250DF4}">
      <dsp:nvSpPr>
        <dsp:cNvPr id="0" name=""/>
        <dsp:cNvSpPr/>
      </dsp:nvSpPr>
      <dsp:spPr>
        <a:xfrm>
          <a:off x="859864" y="1248410"/>
          <a:ext cx="3439458" cy="1248409"/>
        </a:xfrm>
        <a:prstGeom prst="trapezoid">
          <a:avLst>
            <a:gd name="adj" fmla="val 688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+mn-lt"/>
            </a:rPr>
            <a:t>FISW: a </a:t>
          </a:r>
          <a:r>
            <a:rPr lang="en-US" sz="1100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conceptual framework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to </a:t>
          </a:r>
          <a:r>
            <a:rPr lang="en-GB" sz="1100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i</a:t>
          </a:r>
          <a:r>
            <a:rPr lang="en-GB" sz="1100" kern="1200" dirty="0">
              <a:solidFill>
                <a:schemeClr val="bg1"/>
              </a:solidFill>
              <a:latin typeface="+mn-lt"/>
            </a:rPr>
            <a:t>dentify a consistent range of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+mn-lt"/>
            </a:rPr>
            <a:t> headline indicators per domain to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+mn-lt"/>
            </a:rPr>
            <a:t> bridge between HLEG dashboard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+mn-lt"/>
            </a:rPr>
            <a:t> and the wider statistical landscape</a:t>
          </a:r>
        </a:p>
      </dsp:txBody>
      <dsp:txXfrm>
        <a:off x="1461769" y="1248410"/>
        <a:ext cx="2235648" cy="1248409"/>
      </dsp:txXfrm>
    </dsp:sp>
    <dsp:sp modelId="{D59197E6-D8AA-4F17-96A9-594E29B24911}">
      <dsp:nvSpPr>
        <dsp:cNvPr id="0" name=""/>
        <dsp:cNvSpPr/>
      </dsp:nvSpPr>
      <dsp:spPr>
        <a:xfrm>
          <a:off x="0" y="2496820"/>
          <a:ext cx="5159188" cy="1248409"/>
        </a:xfrm>
        <a:prstGeom prst="trapezoid">
          <a:avLst>
            <a:gd name="adj" fmla="val 688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</a:rPr>
            <a:t>Data from statistical domains</a:t>
          </a:r>
        </a:p>
      </dsp:txBody>
      <dsp:txXfrm>
        <a:off x="902857" y="2496820"/>
        <a:ext cx="3353472" cy="124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1D3EF3B-1432-514C-B71B-12CE62EFE2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669254"/>
            <a:ext cx="10515600" cy="1200329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>
            <a:lvl1pPr>
              <a:defRPr sz="2400"/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b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 | 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</a:t>
            </a:r>
          </a:p>
        </p:txBody>
      </p:sp>
      <p:sp>
        <p:nvSpPr>
          <p:cNvPr id="24" name="Date Placeholder 15">
            <a:extLst>
              <a:ext uri="{FF2B5EF4-FFF2-40B4-BE49-F238E27FC236}">
                <a16:creationId xmlns:a16="http://schemas.microsoft.com/office/drawing/2014/main" id="{DFB003DF-C24D-A044-83E5-7964CE100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0892"/>
            <a:ext cx="2743200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3C8DC0-54A4-A146-A12C-27ECC577E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BE2F4506-BEEA-784B-B604-6F02F963F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000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BAAC3-A1E9-784F-BE30-C99088DCED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76553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light teal">
    <p:bg>
      <p:bgPr>
        <a:solidFill>
          <a:srgbClr val="00A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ED0727-79E8-044A-A266-B0C74790E72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39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teal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7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salem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7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gold">
    <p:bg>
      <p:bgPr>
        <a:solidFill>
          <a:srgbClr val="B8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0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poppy">
    <p:bg>
      <p:bgPr>
        <a:solidFill>
          <a:srgbClr val="D3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3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pink">
    <p:bg>
      <p:bgPr>
        <a:solidFill>
          <a:srgbClr val="D23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prince">
    <p:bg>
      <p:bgPr>
        <a:solidFill>
          <a:srgbClr val="6E2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52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purple">
    <p:bg>
      <p:bgPr>
        <a:solidFill>
          <a:srgbClr val="372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0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solidFill>
          <a:srgbClr val="32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0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0A4C7-A3A2-8C48-94D5-E7589555BBE3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4149"/>
            <a:ext cx="105156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8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3634"/>
            <a:ext cx="10515600" cy="2066207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 descr="Office fo National Statistics Logo">
            <a:extLst>
              <a:ext uri="{FF2B5EF4-FFF2-40B4-BE49-F238E27FC236}">
                <a16:creationId xmlns:a16="http://schemas.microsoft.com/office/drawing/2014/main" id="{485C65D3-D8C1-4748-822F-A5D310C21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59529"/>
            <a:ext cx="3325741" cy="282688"/>
          </a:xfrm>
          <a:prstGeom prst="rect">
            <a:avLst/>
          </a:prstGeom>
        </p:spPr>
      </p:pic>
      <p:sp>
        <p:nvSpPr>
          <p:cNvPr id="17" name="Footer Placeholder 13">
            <a:extLst>
              <a:ext uri="{FF2B5EF4-FFF2-40B4-BE49-F238E27FC236}">
                <a16:creationId xmlns:a16="http://schemas.microsoft.com/office/drawing/2014/main" id="{B0CB25E6-12C5-4866-8A6E-ACFD3591C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9244" y="6228338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12AEBB-D2A7-46ED-8C41-854FBA308A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4853" y="6248054"/>
            <a:ext cx="2788947" cy="3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923634"/>
            <a:ext cx="5180400" cy="2066207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923634"/>
            <a:ext cx="5181600" cy="2066207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3305"/>
            <a:ext cx="10515600" cy="75713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8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1156EF-2F18-4735-8A8A-162ADEAE91F9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33F041-7CFA-4836-9449-F13FAD25A40A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Office fo National Statistics Logo">
            <a:extLst>
              <a:ext uri="{FF2B5EF4-FFF2-40B4-BE49-F238E27FC236}">
                <a16:creationId xmlns:a16="http://schemas.microsoft.com/office/drawing/2014/main" id="{B6FB394A-A7E6-441B-A595-7CBA29942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59529"/>
            <a:ext cx="3325741" cy="282688"/>
          </a:xfrm>
          <a:prstGeom prst="rect">
            <a:avLst/>
          </a:prstGeom>
        </p:spPr>
      </p:pic>
      <p:sp>
        <p:nvSpPr>
          <p:cNvPr id="27" name="Footer Placeholder 13">
            <a:extLst>
              <a:ext uri="{FF2B5EF4-FFF2-40B4-BE49-F238E27FC236}">
                <a16:creationId xmlns:a16="http://schemas.microsoft.com/office/drawing/2014/main" id="{1D335A19-23C8-409B-A18F-2C04E1808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9244" y="6228338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6B27DC-82D2-4318-A115-BDEB69E5A9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4853" y="6248054"/>
            <a:ext cx="2788947" cy="3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98955"/>
            <a:ext cx="10515600" cy="4774919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chart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6B7588-AA63-4F3E-B637-18721B015367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A4D5E-A66E-4EAE-BC48-EABFBD17562C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Office fo National Statistics Logo">
            <a:extLst>
              <a:ext uri="{FF2B5EF4-FFF2-40B4-BE49-F238E27FC236}">
                <a16:creationId xmlns:a16="http://schemas.microsoft.com/office/drawing/2014/main" id="{1FBB6623-8CE5-4A8B-A148-D9D1FC7637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59529"/>
            <a:ext cx="3325741" cy="282688"/>
          </a:xfrm>
          <a:prstGeom prst="rect">
            <a:avLst/>
          </a:prstGeom>
        </p:spPr>
      </p:pic>
      <p:sp>
        <p:nvSpPr>
          <p:cNvPr id="26" name="Footer Placeholder 13">
            <a:extLst>
              <a:ext uri="{FF2B5EF4-FFF2-40B4-BE49-F238E27FC236}">
                <a16:creationId xmlns:a16="http://schemas.microsoft.com/office/drawing/2014/main" id="{A87B76C0-1C1D-4862-BA35-9F1053283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9244" y="6228338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91F3E43-F322-47FE-AC23-0250858A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4853" y="6248054"/>
            <a:ext cx="2788947" cy="3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14DE38-8C4D-6F43-8595-E82C3F754B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wrap="square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E0A9FDF-9B76-F147-89B2-16C44BBC7C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756F59-E195-5649-BC25-22C062D42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7238"/>
            <a:ext cx="10515600" cy="2744886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Image slide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NS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2E0A9FDF-9B76-F147-89B2-16C44BBC7C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756F59-E195-5649-BC25-22C062D42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Office fo National Statistics Logo">
            <a:extLst>
              <a:ext uri="{FF2B5EF4-FFF2-40B4-BE49-F238E27FC236}">
                <a16:creationId xmlns:a16="http://schemas.microsoft.com/office/drawing/2014/main" id="{7F88193B-7449-4D69-9BCB-FACB6977D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59529"/>
            <a:ext cx="3325741" cy="282688"/>
          </a:xfrm>
          <a:prstGeom prst="rect">
            <a:avLst/>
          </a:prstGeom>
        </p:spPr>
      </p:pic>
      <p:sp>
        <p:nvSpPr>
          <p:cNvPr id="26" name="Footer Placeholder 13">
            <a:extLst>
              <a:ext uri="{FF2B5EF4-FFF2-40B4-BE49-F238E27FC236}">
                <a16:creationId xmlns:a16="http://schemas.microsoft.com/office/drawing/2014/main" id="{EECD7416-3363-45E0-8CC3-4253E49EB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9244" y="6228338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BA8B1BC-BD3A-4806-8512-91DB32034C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4853" y="6248054"/>
            <a:ext cx="2788947" cy="3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matiss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3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astral">
    <p:bg>
      <p:bgPr>
        <a:solidFill>
          <a:srgbClr val="3B7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light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74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4669254"/>
            <a:ext cx="10515600" cy="1200329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b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 | 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</a:t>
            </a:r>
          </a:p>
        </p:txBody>
      </p:sp>
      <p:pic>
        <p:nvPicPr>
          <p:cNvPr id="6" name="Picture 5" descr="Office for National Statistics Logo">
            <a:extLst>
              <a:ext uri="{FF2B5EF4-FFF2-40B4-BE49-F238E27FC236}">
                <a16:creationId xmlns:a16="http://schemas.microsoft.com/office/drawing/2014/main" id="{9D6A1342-DE99-4B4D-B5AF-C43FDAE0863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439750" y="860003"/>
            <a:ext cx="2914650" cy="5715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089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7606C98-43DA-624E-A126-318E4E297157}"/>
              </a:ext>
            </a:extLst>
          </p:cNvPr>
          <p:cNvSpPr txBox="1">
            <a:spLocks/>
          </p:cNvSpPr>
          <p:nvPr userDrawn="1"/>
        </p:nvSpPr>
        <p:spPr>
          <a:xfrm>
            <a:off x="838200" y="714371"/>
            <a:ext cx="6691713" cy="3832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254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>
            <a:extLst>
              <a:ext uri="{FF2B5EF4-FFF2-40B4-BE49-F238E27FC236}">
                <a16:creationId xmlns:a16="http://schemas.microsoft.com/office/drawing/2014/main" id="{B695BB35-B7F9-BE46-A43E-B9B750880AE4}"/>
              </a:ext>
            </a:extLst>
          </p:cNvPr>
          <p:cNvSpPr txBox="1">
            <a:spLocks/>
          </p:cNvSpPr>
          <p:nvPr userDrawn="1"/>
        </p:nvSpPr>
        <p:spPr>
          <a:xfrm>
            <a:off x="838200" y="644843"/>
            <a:ext cx="7052953" cy="3490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4D2E5A76-65BE-0B4A-9E47-4BFC8F8B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3" y="880837"/>
            <a:ext cx="6910357" cy="381782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5979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86" r:id="rId4"/>
    <p:sldLayoutId id="2147483671" r:id="rId5"/>
    <p:sldLayoutId id="2147483687" r:id="rId6"/>
    <p:sldLayoutId id="2147483674" r:id="rId7"/>
    <p:sldLayoutId id="2147483688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B7135-CCEE-40AF-A591-F8CC225ED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57" y="5548081"/>
            <a:ext cx="7652657" cy="885371"/>
          </a:xfrm>
        </p:spPr>
        <p:txBody>
          <a:bodyPr/>
          <a:lstStyle/>
          <a:p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Heys</a:t>
            </a:r>
          </a:p>
          <a:p>
            <a:endParaRPr lang="en-US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289BA-00B8-498F-AD84-CACB85480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8848" y="6250890"/>
            <a:ext cx="6253096" cy="365125"/>
          </a:xfrm>
        </p:spPr>
        <p:txBody>
          <a:bodyPr/>
          <a:lstStyle/>
          <a:p>
            <a:r>
              <a:rPr lang="en-US" dirty="0"/>
              <a:t>UN Expert Group on Well-being Measurement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F66FF5-B941-4A29-9E9E-C3972553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96" y="2853105"/>
            <a:ext cx="10499804" cy="2694976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The Growing International focus on Inclusive and Sustainable Well-being and the Contribution of the Expert Group on Well-being Measurement</a:t>
            </a:r>
            <a:br>
              <a:rPr lang="en-GB" sz="4400" dirty="0"/>
            </a:br>
            <a:br>
              <a:rPr lang="en-GB" sz="4400" dirty="0"/>
            </a:br>
            <a:endParaRPr lang="en-GB" sz="4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68F5D-5F8E-4F6F-982F-6D5284062E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November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7D46D-005B-453F-9963-2C6C87C5C181}"/>
              </a:ext>
            </a:extLst>
          </p:cNvPr>
          <p:cNvSpPr txBox="1"/>
          <p:nvPr/>
        </p:nvSpPr>
        <p:spPr>
          <a:xfrm>
            <a:off x="8382001" y="747568"/>
            <a:ext cx="3314232" cy="785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9EE826-6A4C-5D09-A104-E96ADA81D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411" y="111943"/>
            <a:ext cx="6906589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1D5C-30C9-D1E0-D01A-0A070BB3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47950"/>
            <a:ext cx="10515600" cy="590931"/>
          </a:xfrm>
        </p:spPr>
        <p:txBody>
          <a:bodyPr/>
          <a:lstStyle/>
          <a:p>
            <a:r>
              <a:rPr lang="en-GB" sz="3600" dirty="0"/>
              <a:t>Our Journey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6FCA413-6D99-A4E6-BA5A-B7DAA5E04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779799"/>
              </p:ext>
            </p:extLst>
          </p:nvPr>
        </p:nvGraphicFramePr>
        <p:xfrm>
          <a:off x="-123826" y="-47169"/>
          <a:ext cx="1207770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84D4CF-0DDF-13AA-9392-31C83ADCEC02}"/>
              </a:ext>
            </a:extLst>
          </p:cNvPr>
          <p:cNvSpPr txBox="1"/>
          <p:nvPr/>
        </p:nvSpPr>
        <p:spPr>
          <a:xfrm>
            <a:off x="262370" y="6246683"/>
            <a:ext cx="113053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 Expert Group on Well-being Measurement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809AC1A-0A9F-C640-28F1-6E69061FD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E86EC-6CBE-5A7D-9ABA-1BCC9BFAD45C}"/>
              </a:ext>
            </a:extLst>
          </p:cNvPr>
          <p:cNvSpPr txBox="1"/>
          <p:nvPr/>
        </p:nvSpPr>
        <p:spPr>
          <a:xfrm>
            <a:off x="216349" y="3770182"/>
            <a:ext cx="117593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1400" dirty="0"/>
              <a:t>The Expert Group will: </a:t>
            </a:r>
          </a:p>
          <a:p>
            <a:pPr marL="1085850" lvl="1" indent="-4000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R"/>
            </a:pPr>
            <a:r>
              <a:rPr lang="en-GB" sz="1400" dirty="0"/>
              <a:t>Accommodate diverse communities and methods and </a:t>
            </a:r>
            <a:r>
              <a:rPr lang="en-GB" sz="1400" b="1" dirty="0"/>
              <a:t>synthesize a consensus </a:t>
            </a:r>
            <a:r>
              <a:rPr lang="en-GB" sz="1400" dirty="0"/>
              <a:t>on the contents of the Framework for Inclusive and Sustainable Well-being (FISW), whilst recognizing the imperative of a streamlined set of metrics which best meet user need.</a:t>
            </a:r>
          </a:p>
          <a:p>
            <a:pPr marL="1085850" lvl="1" indent="-4000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R"/>
            </a:pPr>
            <a:r>
              <a:rPr lang="en-GB" sz="1400" dirty="0"/>
              <a:t>Commission, review and propose to the United Nations Statistical Commission a draft text of the FISW for consultation and testing. </a:t>
            </a:r>
          </a:p>
          <a:p>
            <a:pPr marL="1085850" lvl="1" indent="-4000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R"/>
            </a:pPr>
            <a:r>
              <a:rPr lang="en-GB" sz="1400" dirty="0"/>
              <a:t>Commission appropriate pilot compilation of statistics and data, from a diverse range of countries to fully explore suitability and feasibility. Pilot exercises which demonstrate the capacity of NSIs with limited resources to deliver should be prioritized. </a:t>
            </a:r>
          </a:p>
          <a:p>
            <a:pPr marL="1085850" lvl="1" indent="-4000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LcParenR"/>
            </a:pPr>
            <a:r>
              <a:rPr lang="en-GB" sz="1400" dirty="0"/>
              <a:t>Develop a communications strategy to aide uptake and appropriate usage of the data made available. User and producer interest is vital to secure access to well-informed resources with the required skills and knowledge to make this proposal a reality.</a:t>
            </a:r>
          </a:p>
        </p:txBody>
      </p:sp>
    </p:spTree>
    <p:extLst>
      <p:ext uri="{BB962C8B-B14F-4D97-AF65-F5344CB8AC3E}">
        <p14:creationId xmlns:p14="http://schemas.microsoft.com/office/powerpoint/2010/main" val="416950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C638B-0268-1D95-CEE7-DA2E9FB6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0"/>
            <a:ext cx="10515600" cy="757130"/>
          </a:xfrm>
        </p:spPr>
        <p:txBody>
          <a:bodyPr/>
          <a:lstStyle/>
          <a:p>
            <a:r>
              <a:rPr lang="en-GB" dirty="0"/>
              <a:t>Key lessons from the sprints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6A1E3-2BFB-8855-945A-9014FD903A31}"/>
              </a:ext>
            </a:extLst>
          </p:cNvPr>
          <p:cNvSpPr txBox="1"/>
          <p:nvPr/>
        </p:nvSpPr>
        <p:spPr>
          <a:xfrm>
            <a:off x="323273" y="6203917"/>
            <a:ext cx="113053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 Expert Group on Well-being Measurement                 https://beyond-gdp.world/wise-database/wise-metrics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11162-1443-A51D-487C-2A8586525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16" y="752828"/>
            <a:ext cx="5610994" cy="49966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88502-91BC-8A5E-FF5C-4A75B13F8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1018199"/>
            <a:ext cx="6234953" cy="265508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GB" sz="2000" dirty="0"/>
              <a:t>Huge amount of international work, there has been no lack of effort…</a:t>
            </a:r>
          </a:p>
          <a:p>
            <a:pPr marL="514350" indent="-514350">
              <a:buAutoNum type="arabicParenR"/>
            </a:pPr>
            <a:r>
              <a:rPr lang="en-GB" sz="2000" dirty="0"/>
              <a:t>…but the key outstanding gap is bringing together a standardised consensus which is widely and uniformly used.</a:t>
            </a:r>
          </a:p>
          <a:p>
            <a:pPr marL="514350" indent="-514350">
              <a:buAutoNum type="arabicParenR"/>
            </a:pPr>
            <a:r>
              <a:rPr lang="en-GB" sz="2000" dirty="0"/>
              <a:t>There are a number of key dimensions which are widely used in conceptual frameworks…</a:t>
            </a:r>
          </a:p>
          <a:p>
            <a:pPr marL="514350" indent="-514350">
              <a:buAutoNum type="arabicParenR"/>
            </a:pPr>
            <a:r>
              <a:rPr lang="en-GB" sz="2000" dirty="0"/>
              <a:t>…and it is feasible to bring these together.</a:t>
            </a:r>
          </a:p>
          <a:p>
            <a:pPr marL="514350" indent="-514350">
              <a:buAutoNum type="arabicParenR"/>
            </a:pPr>
            <a:r>
              <a:rPr lang="en-GB" sz="2000" dirty="0"/>
              <a:t>However, some key questions remain to be resolved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343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E9F17-078C-8D80-F858-ED062CDD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264537"/>
            <a:ext cx="11134552" cy="978729"/>
          </a:xfrm>
        </p:spPr>
        <p:txBody>
          <a:bodyPr/>
          <a:lstStyle/>
          <a:p>
            <a:r>
              <a:rPr lang="en-GB" sz="3200" dirty="0"/>
              <a:t>Placing the Framework for Inclusive and Sustainable Well-being at the centre of the existing data landscape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A5EC3-13CC-B7BC-23AC-7467175E9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EE5E0-163E-122F-1C30-CB6DAD2D437A}"/>
              </a:ext>
            </a:extLst>
          </p:cNvPr>
          <p:cNvSpPr txBox="1"/>
          <p:nvPr/>
        </p:nvSpPr>
        <p:spPr>
          <a:xfrm>
            <a:off x="323273" y="6236359"/>
            <a:ext cx="113053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 Expert Group on Well-being Measurement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1B10C-8CFB-B0F4-AED3-B554370C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351" y="1486440"/>
            <a:ext cx="6115152" cy="43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3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Established Task-teams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700"/>
            <a:ext cx="10515600" cy="41478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Templates and Chapter Designs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Where and How to use Composite Indicators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Digital well-being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Subjective well-being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B78F2-01C0-5AE0-2EAA-4F7224F6F815}"/>
              </a:ext>
            </a:extLst>
          </p:cNvPr>
          <p:cNvSpPr txBox="1"/>
          <p:nvPr/>
        </p:nvSpPr>
        <p:spPr>
          <a:xfrm>
            <a:off x="323273" y="6203917"/>
            <a:ext cx="113053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 Expert Group on Well-being Measurement</a:t>
            </a:r>
          </a:p>
        </p:txBody>
      </p:sp>
    </p:spTree>
    <p:extLst>
      <p:ext uri="{BB962C8B-B14F-4D97-AF65-F5344CB8AC3E}">
        <p14:creationId xmlns:p14="http://schemas.microsoft.com/office/powerpoint/2010/main" val="370027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D3A8-8EF9-D22C-55F0-83C377D1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455524"/>
            <a:ext cx="10515600" cy="1421928"/>
          </a:xfrm>
        </p:spPr>
        <p:txBody>
          <a:bodyPr/>
          <a:lstStyle/>
          <a:p>
            <a:r>
              <a:rPr lang="en-GB"/>
              <a:t>Fitting with the High Level Expert Group on Beyond GDP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1A0157-1518-7E98-2C98-705C9D1D0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2244799"/>
            <a:ext cx="6921313" cy="196476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CB7F8-3739-81F7-95E1-282E943A0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A8DB5-7E86-9637-736B-9121CC9F7E71}"/>
              </a:ext>
            </a:extLst>
          </p:cNvPr>
          <p:cNvSpPr txBox="1"/>
          <p:nvPr/>
        </p:nvSpPr>
        <p:spPr>
          <a:xfrm>
            <a:off x="384387" y="4576907"/>
            <a:ext cx="7693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Strategic alignment – what will we do, what will they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Prioritised workload – ensuring we support the High Level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 to reflect HLEG’s findings in our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Interim report available - https://www.un.org/en/beyondGDP/documents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75E22-8630-8D9D-E2BA-C0D0B89BF04C}"/>
              </a:ext>
            </a:extLst>
          </p:cNvPr>
          <p:cNvSpPr txBox="1"/>
          <p:nvPr/>
        </p:nvSpPr>
        <p:spPr>
          <a:xfrm>
            <a:off x="262370" y="6246683"/>
            <a:ext cx="113053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 Expert Group on Well-being Measurement</a:t>
            </a:r>
          </a:p>
        </p:txBody>
      </p:sp>
      <p:pic>
        <p:nvPicPr>
          <p:cNvPr id="9" name="Picture 8" descr="A diagram of a diagram of a company&#10;&#10;AI-generated content may be incorrect.">
            <a:extLst>
              <a:ext uri="{FF2B5EF4-FFF2-40B4-BE49-F238E27FC236}">
                <a16:creationId xmlns:a16="http://schemas.microsoft.com/office/drawing/2014/main" id="{2855D1AC-376B-F8F9-AB98-31648873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54" y="1718646"/>
            <a:ext cx="4729357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8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DE5A-3495-DEAB-7C8F-DA2A3C1D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HLEG Interim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612B1-D9D4-B207-DE4A-19919898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923634"/>
            <a:ext cx="11734800" cy="3718454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proposal for a high-level dashboard comprising seven areas (the precise metrics are still up for debate but some examples are highlighted):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Material Well-being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household income/consumption, opportunity and job quality, time use and access to leisure, and economic security (</a:t>
            </a:r>
            <a:r>
              <a:rPr lang="en-GB" sz="1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access to housing, the internet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and safety nets). 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Health</a:t>
            </a:r>
            <a:r>
              <a:rPr lang="en-GB" sz="1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maternal and childhood health, healthy life expectancy, chronic disease rates. </a:t>
            </a:r>
            <a:endParaRPr lang="en-GB" sz="1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Education</a:t>
            </a:r>
            <a:r>
              <a:rPr lang="en-GB" sz="1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access to pre-school, high school, and higher education, having knowledge and skills to participate in the labour market and social life. </a:t>
            </a:r>
            <a:endParaRPr lang="en-GB" sz="1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Environmental Quality</a:t>
            </a:r>
            <a:r>
              <a:rPr lang="en-GB" sz="1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clean air and water, absence of pollutants, loss of biodiversity. </a:t>
            </a:r>
            <a:endParaRPr lang="en-GB" sz="1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Subjective Well-being</a:t>
            </a:r>
            <a:r>
              <a:rPr lang="en-GB" sz="1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life satisfaction, meaning/purpose, hope, agency, emotional states, satisfaction with mental/physical health, perceptions of safety, trust, and governance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Social Capital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sense of belonging, </a:t>
            </a:r>
            <a:r>
              <a:rPr lang="en-GB" sz="1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ability to participate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friends or family to rely on when in need. 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Governance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safety and security, </a:t>
            </a:r>
            <a:r>
              <a:rPr lang="en-GB" sz="1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ability to participate in societal decisions and activities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absence of discrimination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proposal for additional extended / adjusted GDP metrics, which would sit beside our existing GDP and extended GDP metrics like inclusive income: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vGDP</a:t>
            </a:r>
            <a:r>
              <a:rPr lang="en-GB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a version of GDP removing goods and services which can be considered ‘bads’ – weapons, cigarettes – or ‘reactions to bads’ – </a:t>
            </a:r>
            <a:r>
              <a:rPr lang="en-GB" sz="1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e.g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locks and barbed wire, and which do not add additional value on their own.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eGDP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a version of GDP which makes adjustments for inequality – so the more unequal the country the lower the </a:t>
            </a:r>
            <a:r>
              <a:rPr lang="en-GB" sz="1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eGDP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number will go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sGDP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a version of GDP to account for sustainability – which I read to mean adjusting market prices for the impact of externalities (e.g. shadow prices). This is clearly the most difficult given such shadow prices do not exist. 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8DBDE-331C-8F13-853E-9AE9EA48C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0E020-7333-D260-BF00-C8DC21DF39E3}"/>
              </a:ext>
            </a:extLst>
          </p:cNvPr>
          <p:cNvSpPr txBox="1"/>
          <p:nvPr/>
        </p:nvSpPr>
        <p:spPr>
          <a:xfrm>
            <a:off x="323273" y="6203917"/>
            <a:ext cx="113053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 Expert Group on Well-being Measurement</a:t>
            </a:r>
          </a:p>
        </p:txBody>
      </p:sp>
    </p:spTree>
    <p:extLst>
      <p:ext uri="{BB962C8B-B14F-4D97-AF65-F5344CB8AC3E}">
        <p14:creationId xmlns:p14="http://schemas.microsoft.com/office/powerpoint/2010/main" val="119674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BE3E-4C0F-44C2-5CB8-5A5A7982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44" y="393698"/>
            <a:ext cx="10515600" cy="1588127"/>
          </a:xfrm>
        </p:spPr>
        <p:txBody>
          <a:bodyPr/>
          <a:lstStyle/>
          <a:p>
            <a:r>
              <a:rPr lang="en-GB" sz="3600" dirty="0"/>
              <a:t>Can we provide a link between the HLEG and existing statistical domains, within the Valuing What Counts landscape?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BF54D6-C6BC-467C-6F9A-3B6600DA9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625749"/>
              </p:ext>
            </p:extLst>
          </p:nvPr>
        </p:nvGraphicFramePr>
        <p:xfrm>
          <a:off x="3516406" y="1973873"/>
          <a:ext cx="5159188" cy="37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5DD55-03D8-D326-B8D1-C9D8E55B2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35332-25BE-B91B-D611-E2DCE78B2C57}"/>
              </a:ext>
            </a:extLst>
          </p:cNvPr>
          <p:cNvSpPr txBox="1"/>
          <p:nvPr/>
        </p:nvSpPr>
        <p:spPr>
          <a:xfrm>
            <a:off x="262370" y="6246683"/>
            <a:ext cx="113053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 Expert Group on Well-being Measurement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0D58D-C9EA-3777-0B48-042A4221250B}"/>
              </a:ext>
            </a:extLst>
          </p:cNvPr>
          <p:cNvSpPr txBox="1"/>
          <p:nvPr/>
        </p:nvSpPr>
        <p:spPr>
          <a:xfrm>
            <a:off x="3185771" y="2462826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Seven Guiding Stars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C4165-EFEB-6C9C-2450-3C19088A160C}"/>
              </a:ext>
            </a:extLst>
          </p:cNvPr>
          <p:cNvSpPr txBox="1"/>
          <p:nvPr/>
        </p:nvSpPr>
        <p:spPr>
          <a:xfrm>
            <a:off x="3018805" y="354191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Constellations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0A2DC-6241-F2BB-8A1C-AE3D99022611}"/>
              </a:ext>
            </a:extLst>
          </p:cNvPr>
          <p:cNvSpPr txBox="1"/>
          <p:nvPr/>
        </p:nvSpPr>
        <p:spPr>
          <a:xfrm>
            <a:off x="2778996" y="476157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Galaxies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1580FC-6111-07CB-C20C-BC07735D9928}"/>
              </a:ext>
            </a:extLst>
          </p:cNvPr>
          <p:cNvCxnSpPr/>
          <p:nvPr/>
        </p:nvCxnSpPr>
        <p:spPr>
          <a:xfrm>
            <a:off x="6705600" y="2471392"/>
            <a:ext cx="1712259" cy="2404784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7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86C6-5278-05DB-3D44-EEEC1384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2B33-25A3-CA6E-BF2C-C15A82AF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634"/>
            <a:ext cx="10515600" cy="4357090"/>
          </a:xfrm>
        </p:spPr>
        <p:txBody>
          <a:bodyPr/>
          <a:lstStyle/>
          <a:p>
            <a:pPr lvl="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SzPts val="1000"/>
              <a:tabLst>
                <a:tab pos="457200" algn="l"/>
                <a:tab pos="1183005" algn="l"/>
              </a:tabLst>
            </a:pPr>
            <a:r>
              <a:rPr lang="en-US" sz="1200" kern="700" spc="0" dirty="0">
                <a:effectLst/>
                <a:latin typeface="+mj-lt"/>
                <a:ea typeface="Times New Roman" panose="02020603050405020304" pitchFamily="18" charset="0"/>
              </a:rPr>
              <a:t>The timetable for delivery of Version 1, therefore, is as follows:</a:t>
            </a:r>
            <a:endParaRPr lang="en-GB" sz="1200" kern="700" spc="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September 2025 – March 2026: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 identification of preferred metrics to populate bridging tables by task-teams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September 2025 – January 2026: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 parallel development of chapter templates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January 2026: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 EGWM signs off chapter templates and proposed bridging tables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March 2026: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 expected HLEG final report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March 2026 – June 2026: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 EGWM to reflect on alignment with HLEG outcomes and General Assembly conclusions, comparing proposed bridging tables to HLEG report requirements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June 2026: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 Sign-off by EGWM of FISW design to permit development of draft chapters by task-teams.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June 2026 – September 2026: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 development of draft chapters by task-teams, incorporating feedback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September 2026: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 Sign-off by EGWM of draft chapters for consultation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October 2026 – November 2026: 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global consultation on draft chapters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December 2026: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 final revision of chapters.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1183005" algn="l"/>
              </a:tabLst>
            </a:pPr>
            <a:r>
              <a:rPr lang="en-US" sz="1200" b="1" kern="700" spc="20" dirty="0">
                <a:effectLst/>
                <a:latin typeface="+mj-lt"/>
                <a:ea typeface="Times New Roman" panose="02020603050405020304" pitchFamily="18" charset="0"/>
              </a:rPr>
              <a:t>January 2027:</a:t>
            </a:r>
            <a:r>
              <a:rPr lang="en-US" sz="1200" kern="700" spc="20" dirty="0">
                <a:effectLst/>
                <a:latin typeface="+mj-lt"/>
                <a:ea typeface="Times New Roman" panose="02020603050405020304" pitchFamily="18" charset="0"/>
              </a:rPr>
              <a:t> sign-off of finalized version one FISW by EGWM to UNSC.</a:t>
            </a:r>
            <a:endParaRPr lang="en-GB" sz="1200" kern="700" spc="2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D437-4FE1-BD1D-1081-293910A47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7AD01-A8FB-DD29-5C7F-AD8050001535}"/>
              </a:ext>
            </a:extLst>
          </p:cNvPr>
          <p:cNvSpPr txBox="1"/>
          <p:nvPr/>
        </p:nvSpPr>
        <p:spPr>
          <a:xfrm>
            <a:off x="323273" y="6203917"/>
            <a:ext cx="113053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 Expert Group on Well-being Measurement</a:t>
            </a:r>
          </a:p>
        </p:txBody>
      </p:sp>
    </p:spTree>
    <p:extLst>
      <p:ext uri="{BB962C8B-B14F-4D97-AF65-F5344CB8AC3E}">
        <p14:creationId xmlns:p14="http://schemas.microsoft.com/office/powerpoint/2010/main" val="3269590133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Custom 7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5F95"/>
      </a:accent1>
      <a:accent2>
        <a:srgbClr val="B8860A"/>
      </a:accent2>
      <a:accent3>
        <a:srgbClr val="003B57"/>
      </a:accent3>
      <a:accent4>
        <a:srgbClr val="007F7F"/>
      </a:accent4>
      <a:accent5>
        <a:srgbClr val="27A0CC"/>
      </a:accent5>
      <a:accent6>
        <a:srgbClr val="0E8242"/>
      </a:accent6>
      <a:hlink>
        <a:srgbClr val="3A799D"/>
      </a:hlink>
      <a:folHlink>
        <a:srgbClr val="D236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S" id="{1C231B32-0884-3042-9BFB-024487A7874D}" vid="{960FFF6B-BC53-4D45-8823-25DBFE97B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F311813C9354EA40DD1B527F7D1CE" ma:contentTypeVersion="41" ma:contentTypeDescription="Create a new document." ma:contentTypeScope="" ma:versionID="cebfdfb201654133500ff3597cf8dc53">
  <xsd:schema xmlns:xsd="http://www.w3.org/2001/XMLSchema" xmlns:xs="http://www.w3.org/2001/XMLSchema" xmlns:p="http://schemas.microsoft.com/office/2006/metadata/properties" xmlns:ns2="e182b503-b204-4cc9-be02-78c0dd1d9d19" xmlns:ns3="d4623e19-74a1-479b-a6a0-82eedba14a74" targetNamespace="http://schemas.microsoft.com/office/2006/metadata/properties" ma:root="true" ma:fieldsID="13b752c92bff7b09ea53959bb4bd5221" ns2:_="" ns3:_="">
    <xsd:import namespace="e182b503-b204-4cc9-be02-78c0dd1d9d19"/>
    <xsd:import namespace="d4623e19-74a1-479b-a6a0-82eedba14a74"/>
    <xsd:element name="properties">
      <xsd:complexType>
        <xsd:sequence>
          <xsd:element name="documentManagement">
            <xsd:complexType>
              <xsd:all>
                <xsd:element ref="ns2:EDRMSOwner" minOccurs="0"/>
                <xsd:element ref="ns2:Record_Type" minOccurs="0"/>
                <xsd:element ref="ns2:RetentionDate" minOccurs="0"/>
                <xsd:element ref="ns2:RetentionType" minOccurs="0"/>
                <xsd:element ref="ns2:Retention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2b503-b204-4cc9-be02-78c0dd1d9d19" elementFormDefault="qualified">
    <xsd:import namespace="http://schemas.microsoft.com/office/2006/documentManagement/types"/>
    <xsd:import namespace="http://schemas.microsoft.com/office/infopath/2007/PartnerControls"/>
    <xsd:element name="EDRMSOwner" ma:index="4" nillable="true" ma:displayName="EDRMSOwner" ma:internalName="EDRMSOwner" ma:readOnly="false">
      <xsd:simpleType>
        <xsd:restriction base="dms:Text"/>
      </xsd:simpleType>
    </xsd:element>
    <xsd:element name="Record_Type" ma:index="5" nillable="true" ma:displayName="Record Type" ma:format="Dropdown" ma:internalName="Record_Type" ma:readOnly="false">
      <xsd:simpleType>
        <xsd:union memberTypes="dms:Text">
          <xsd:simpleType>
            <xsd:restriction base="dms:Choice">
              <xsd:enumeration value="Business Plans"/>
              <xsd:enumeration value="Commercial"/>
              <xsd:enumeration value="Correspondence, Guidance etc"/>
              <xsd:enumeration value="Financial"/>
              <xsd:enumeration value="Legislation"/>
              <xsd:enumeration value="Meeting papers (inc. agendas minutes etc)"/>
              <xsd:enumeration value="Policy Papers"/>
              <xsd:enumeration value="Private Office Papers"/>
              <xsd:enumeration value="Programme and Project"/>
              <xsd:enumeration value="Reports"/>
              <xsd:enumeration value="Salaries"/>
              <xsd:enumeration value="Staff Disciplinary Matters"/>
              <xsd:enumeration value="Staff Employment, Career, Health etc"/>
              <xsd:enumeration value="Statistical"/>
              <xsd:enumeration value="Systems"/>
              <xsd:enumeration value="zMigration"/>
            </xsd:restriction>
          </xsd:simpleType>
        </xsd:union>
      </xsd:simpleType>
    </xsd:element>
    <xsd:element name="RetentionDate" ma:index="6" nillable="true" ma:displayName="Retention Date" ma:format="DateOnly" ma:internalName="Retention_x0020_Date" ma:readOnly="false">
      <xsd:simpleType>
        <xsd:restriction base="dms:DateTime"/>
      </xsd:simpleType>
    </xsd:element>
    <xsd:element name="RetentionType" ma:index="7" nillable="true" ma:displayName="Retention Type" ma:default="Notify" ma:format="Dropdown" ma:internalName="Retention_x0020_Type" ma:readOnly="false">
      <xsd:simpleType>
        <xsd:restriction base="dms:Choice">
          <xsd:enumeration value="Notify"/>
          <xsd:enumeration value="Delete"/>
          <xsd:enumeration value="Declare"/>
        </xsd:restriction>
      </xsd:simpleType>
    </xsd:element>
    <xsd:element name="Retention" ma:index="8" nillable="true" ma:displayName="Retention" ma:default="0" ma:internalName="Retention" ma:readOnly="false" ma:percentage="FALSE">
      <xsd:simpleType>
        <xsd:restriction base="dms:Number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7ae1921-aebc-4f56-b1ce-c3998ecbe3aa}" ma:internalName="TaxCatchAll" ma:showField="CatchAllData" ma:web="e182b503-b204-4cc9-be02-78c0dd1d9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23e19-74a1-479b-a6a0-82eedba14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1c754ed-6b8d-47f3-b51f-af8d6409c1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_Type xmlns="e182b503-b204-4cc9-be02-78c0dd1d9d19" xsi:nil="true"/>
    <lcf76f155ced4ddcb4097134ff3c332f xmlns="d4623e19-74a1-479b-a6a0-82eedba14a74">
      <Terms xmlns="http://schemas.microsoft.com/office/infopath/2007/PartnerControls"/>
    </lcf76f155ced4ddcb4097134ff3c332f>
    <EDRMSOwner xmlns="e182b503-b204-4cc9-be02-78c0dd1d9d19" xsi:nil="true"/>
    <RetentionType xmlns="e182b503-b204-4cc9-be02-78c0dd1d9d19">Notify</RetentionType>
    <TaxCatchAll xmlns="e182b503-b204-4cc9-be02-78c0dd1d9d19" xsi:nil="true"/>
    <RetentionDate xmlns="e182b503-b204-4cc9-be02-78c0dd1d9d19" xsi:nil="true"/>
    <Retention xmlns="e182b503-b204-4cc9-be02-78c0dd1d9d19">0</Retention>
  </documentManagement>
</p:properties>
</file>

<file path=customXml/itemProps1.xml><?xml version="1.0" encoding="utf-8"?>
<ds:datastoreItem xmlns:ds="http://schemas.openxmlformats.org/officeDocument/2006/customXml" ds:itemID="{7786F390-DBD5-41AC-BFC5-877E151CDA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3040E-AF2A-4447-825A-4E9730C6EB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2b503-b204-4cc9-be02-78c0dd1d9d19"/>
    <ds:schemaRef ds:uri="d4623e19-74a1-479b-a6a0-82eedba14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D25E3D-49DF-4AA1-90C1-C73B5E6661F5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4623e19-74a1-479b-a6a0-82eedba14a74"/>
    <ds:schemaRef ds:uri="e182b503-b204-4cc9-be02-78c0dd1d9d19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078807bf-ce82-4688-bce0-0d811684dc46}" enabled="0" method="" siteId="{078807bf-ce82-4688-bce0-0d811684dc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9116</TotalTime>
  <Words>1001</Words>
  <Application>Microsoft Office PowerPoint</Application>
  <PresentationFormat>Widescreen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Courier New</vt:lpstr>
      <vt:lpstr>Symbol</vt:lpstr>
      <vt:lpstr>ONS</vt:lpstr>
      <vt:lpstr>The Growing International focus on Inclusive and Sustainable Well-being and the Contribution of the Expert Group on Well-being Measurement  </vt:lpstr>
      <vt:lpstr>Our Journey</vt:lpstr>
      <vt:lpstr>Key lessons from the sprints</vt:lpstr>
      <vt:lpstr>Placing the Framework for Inclusive and Sustainable Well-being at the centre of the existing data landscape</vt:lpstr>
      <vt:lpstr>Established Task-teams</vt:lpstr>
      <vt:lpstr>Fitting with the High Level Expert Group on Beyond GDP</vt:lpstr>
      <vt:lpstr>HLEG Interim Report</vt:lpstr>
      <vt:lpstr>Can we provide a link between the HLEG and existing statistical domains, within the Valuing What Counts landscape?</vt:lpstr>
      <vt:lpstr>Proposed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digital services and technology</dc:title>
  <dc:creator>Andy Budd</dc:creator>
  <cp:lastModifiedBy>Heys, Richard</cp:lastModifiedBy>
  <cp:revision>78</cp:revision>
  <dcterms:created xsi:type="dcterms:W3CDTF">2018-07-16T11:41:44Z</dcterms:created>
  <dcterms:modified xsi:type="dcterms:W3CDTF">2025-11-12T14:28:17Z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0x01010081BF311813C9354EA40DD1B527F7D1CE</vt:lpwstr>
  </property>
  <property fmtid="{D5CDD505-2E9C-101B-9397-08002B2CF9AE}" pid="3" name="_dlc_policyId">
    <vt:lpwstr>0x01010035E33599CC8D1E47A037F474646B1D58|2057524105</vt:lpwstr>
  </property>
  <property fmtid="{D5CDD505-2E9C-101B-9397-08002B2CF9AE}" pid="4" name="ItemRetentionFormula">
    <vt:lpwstr>&lt;formula id="Microsoft.Office.RecordsManagement.PolicyFeatures.Expiration.Formula.BuiltIn"&gt;&lt;number&gt;100&lt;/number&gt;&lt;property&gt;Retention_x005f_x0020_Date&lt;/property&gt;&lt;period&gt;years&lt;/period&gt;&lt;/formula&gt;</vt:lpwstr>
  </property>
  <property fmtid="{D5CDD505-2E9C-101B-9397-08002B2CF9AE}" pid="5" name="_dlc_DocIdItemGuid">
    <vt:lpwstr>c129a20c-9e84-48e1-a75d-1dee603d522b</vt:lpwstr>
  </property>
  <property fmtid="{D5CDD505-2E9C-101B-9397-08002B2CF9AE}" pid="6" name="RecordType">
    <vt:lpwstr>2;#Correspondence, Guidance etc|746aa5d3-a4cc-4e5c-bc1b-afebd1d43e75</vt:lpwstr>
  </property>
  <property fmtid="{D5CDD505-2E9C-101B-9397-08002B2CF9AE}" pid="7" name="TaxCatchAll">
    <vt:lpwstr>2;#Correspondence, Guidance etc|746aa5d3-a4cc-4e5c-bc1b-afebd1d43e75</vt:lpwstr>
  </property>
  <property fmtid="{D5CDD505-2E9C-101B-9397-08002B2CF9AE}" pid="8" name="Enterprise Keywords">
    <vt:lpwstr/>
  </property>
  <property fmtid="{D5CDD505-2E9C-101B-9397-08002B2CF9AE}" pid="9" name="TaxKeyword">
    <vt:lpwstr/>
  </property>
  <property fmtid="{D5CDD505-2E9C-101B-9397-08002B2CF9AE}" pid="10" name="MediaServiceImageTags">
    <vt:lpwstr/>
  </property>
</Properties>
</file>